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3" r:id="rId3"/>
    <p:sldMasterId id="2147483745" r:id="rId4"/>
    <p:sldMasterId id="2147483666" r:id="rId5"/>
    <p:sldMasterId id="2147483747" r:id="rId6"/>
    <p:sldMasterId id="2147483753" r:id="rId7"/>
    <p:sldMasterId id="2147483749" r:id="rId8"/>
    <p:sldMasterId id="2147483755" r:id="rId9"/>
    <p:sldMasterId id="2147483751" r:id="rId10"/>
    <p:sldMasterId id="2147483742" r:id="rId11"/>
    <p:sldMasterId id="2147483782" r:id="rId12"/>
    <p:sldMasterId id="2147483783" r:id="rId13"/>
    <p:sldMasterId id="2147483790" r:id="rId14"/>
    <p:sldMasterId id="2147483789" r:id="rId15"/>
  </p:sldMasterIdLst>
  <p:sldIdLst>
    <p:sldId id="256" r:id="rId16"/>
    <p:sldId id="258" r:id="rId17"/>
    <p:sldId id="259" r:id="rId18"/>
    <p:sldId id="260" r:id="rId19"/>
    <p:sldId id="261" r:id="rId20"/>
    <p:sldId id="262" r:id="rId21"/>
    <p:sldId id="285" r:id="rId22"/>
    <p:sldId id="263" r:id="rId23"/>
    <p:sldId id="264" r:id="rId24"/>
    <p:sldId id="265" r:id="rId25"/>
    <p:sldId id="266" r:id="rId26"/>
    <p:sldId id="267" r:id="rId27"/>
    <p:sldId id="288" r:id="rId28"/>
    <p:sldId id="268" r:id="rId29"/>
    <p:sldId id="269" r:id="rId30"/>
    <p:sldId id="270" r:id="rId31"/>
    <p:sldId id="271" r:id="rId32"/>
    <p:sldId id="273" r:id="rId33"/>
    <p:sldId id="274" r:id="rId34"/>
    <p:sldId id="275" r:id="rId35"/>
    <p:sldId id="276" r:id="rId36"/>
    <p:sldId id="277" r:id="rId37"/>
    <p:sldId id="284" r:id="rId38"/>
    <p:sldId id="279" r:id="rId39"/>
    <p:sldId id="280" r:id="rId40"/>
    <p:sldId id="281" r:id="rId41"/>
    <p:sldId id="282" r:id="rId42"/>
    <p:sldId id="283" r:id="rId43"/>
    <p:sldId id="28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88AD"/>
    <a:srgbClr val="0091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60BBBE-866A-4103-8E30-AEB3FF8C003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06B0BEC-B94C-4239-A9F6-439F8AAF77AA}">
      <dgm:prSet/>
      <dgm:spPr>
        <a:xfrm>
          <a:off x="0" y="7882"/>
          <a:ext cx="10487024" cy="2502684"/>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Confidentiality</a:t>
          </a:r>
        </a:p>
      </dgm:t>
    </dgm:pt>
    <dgm:pt modelId="{0531118B-D2E2-4A27-AFC7-802601DA1D4E}" type="parTrans" cxnId="{769A3F5D-3C3D-410B-A393-7A17C081AFF8}">
      <dgm:prSet/>
      <dgm:spPr/>
      <dgm:t>
        <a:bodyPr/>
        <a:lstStyle/>
        <a:p>
          <a:endParaRPr lang="en-US"/>
        </a:p>
      </dgm:t>
    </dgm:pt>
    <dgm:pt modelId="{6114CCD7-EE14-4BFC-85C5-FB4B19BE709F}" type="sibTrans" cxnId="{769A3F5D-3C3D-410B-A393-7A17C081AFF8}">
      <dgm:prSet/>
      <dgm:spPr/>
      <dgm:t>
        <a:bodyPr/>
        <a:lstStyle/>
        <a:p>
          <a:endParaRPr lang="en-US"/>
        </a:p>
      </dgm:t>
    </dgm:pt>
    <dgm:pt modelId="{6D33C457-5903-4C6E-97AD-4602FE16CB4F}">
      <dgm:prSet/>
      <dgm:spPr>
        <a:xfrm>
          <a:off x="0" y="2692007"/>
          <a:ext cx="10487024" cy="2502684"/>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Who is the client?</a:t>
          </a:r>
        </a:p>
      </dgm:t>
    </dgm:pt>
    <dgm:pt modelId="{12992CD9-22F3-4FFF-8496-E714FC74E8F9}" type="parTrans" cxnId="{51D1128C-64CB-4125-82EB-B64DE80A8D54}">
      <dgm:prSet/>
      <dgm:spPr/>
      <dgm:t>
        <a:bodyPr/>
        <a:lstStyle/>
        <a:p>
          <a:endParaRPr lang="en-US"/>
        </a:p>
      </dgm:t>
    </dgm:pt>
    <dgm:pt modelId="{ED5C58A5-6E29-4FA9-8FCD-8249484A75F4}" type="sibTrans" cxnId="{51D1128C-64CB-4125-82EB-B64DE80A8D54}">
      <dgm:prSet/>
      <dgm:spPr/>
      <dgm:t>
        <a:bodyPr/>
        <a:lstStyle/>
        <a:p>
          <a:endParaRPr lang="en-US"/>
        </a:p>
      </dgm:t>
    </dgm:pt>
    <dgm:pt modelId="{CB5EEF6D-F273-4E69-85C0-2BE66C8FCB80}">
      <dgm:prSet/>
      <dgm:spPr>
        <a:xfrm>
          <a:off x="0" y="5376132"/>
          <a:ext cx="10487024" cy="2502684"/>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What is your professional role?</a:t>
          </a:r>
        </a:p>
      </dgm:t>
    </dgm:pt>
    <dgm:pt modelId="{D269B1C6-5CC1-460D-9EBB-E3F92A000D85}" type="parTrans" cxnId="{FE969BFF-D359-4BEA-A248-30DD4DF23B8D}">
      <dgm:prSet/>
      <dgm:spPr/>
      <dgm:t>
        <a:bodyPr/>
        <a:lstStyle/>
        <a:p>
          <a:endParaRPr lang="en-US"/>
        </a:p>
      </dgm:t>
    </dgm:pt>
    <dgm:pt modelId="{C771CFCD-8367-4EC8-8438-A2B401DDAE34}" type="sibTrans" cxnId="{FE969BFF-D359-4BEA-A248-30DD4DF23B8D}">
      <dgm:prSet/>
      <dgm:spPr/>
      <dgm:t>
        <a:bodyPr/>
        <a:lstStyle/>
        <a:p>
          <a:endParaRPr lang="en-US"/>
        </a:p>
      </dgm:t>
    </dgm:pt>
    <dgm:pt modelId="{88AE4944-B944-4A79-B8AE-BEC2D75CA7C2}" type="pres">
      <dgm:prSet presAssocID="{2260BBBE-866A-4103-8E30-AEB3FF8C003D}" presName="linear" presStyleCnt="0">
        <dgm:presLayoutVars>
          <dgm:animLvl val="lvl"/>
          <dgm:resizeHandles val="exact"/>
        </dgm:presLayoutVars>
      </dgm:prSet>
      <dgm:spPr/>
    </dgm:pt>
    <dgm:pt modelId="{98AD4387-8192-4737-B022-BB027109B9E0}" type="pres">
      <dgm:prSet presAssocID="{906B0BEC-B94C-4239-A9F6-439F8AAF77AA}" presName="parentText" presStyleLbl="node1" presStyleIdx="0" presStyleCnt="3" custLinFactY="-2851" custLinFactNeighborX="3462" custLinFactNeighborY="-100000">
        <dgm:presLayoutVars>
          <dgm:chMax val="0"/>
          <dgm:bulletEnabled val="1"/>
        </dgm:presLayoutVars>
      </dgm:prSet>
      <dgm:spPr/>
    </dgm:pt>
    <dgm:pt modelId="{B466FADE-D2D6-4174-A0D3-24EAF244AF2B}" type="pres">
      <dgm:prSet presAssocID="{6114CCD7-EE14-4BFC-85C5-FB4B19BE709F}" presName="spacer" presStyleCnt="0"/>
      <dgm:spPr/>
    </dgm:pt>
    <dgm:pt modelId="{67E2431E-4676-473B-B0F7-56DBC529C122}" type="pres">
      <dgm:prSet presAssocID="{6D33C457-5903-4C6E-97AD-4602FE16CB4F}" presName="parentText" presStyleLbl="node1" presStyleIdx="1" presStyleCnt="3">
        <dgm:presLayoutVars>
          <dgm:chMax val="0"/>
          <dgm:bulletEnabled val="1"/>
        </dgm:presLayoutVars>
      </dgm:prSet>
      <dgm:spPr/>
    </dgm:pt>
    <dgm:pt modelId="{E5E639D2-B96A-4392-A519-0D6C6E628DB7}" type="pres">
      <dgm:prSet presAssocID="{ED5C58A5-6E29-4FA9-8FCD-8249484A75F4}" presName="spacer" presStyleCnt="0"/>
      <dgm:spPr/>
    </dgm:pt>
    <dgm:pt modelId="{C062B6EB-0A93-45FF-A8E2-E075844C5D29}" type="pres">
      <dgm:prSet presAssocID="{CB5EEF6D-F273-4E69-85C0-2BE66C8FCB80}" presName="parentText" presStyleLbl="node1" presStyleIdx="2" presStyleCnt="3">
        <dgm:presLayoutVars>
          <dgm:chMax val="0"/>
          <dgm:bulletEnabled val="1"/>
        </dgm:presLayoutVars>
      </dgm:prSet>
      <dgm:spPr/>
    </dgm:pt>
  </dgm:ptLst>
  <dgm:cxnLst>
    <dgm:cxn modelId="{6FD9C61B-B1EA-42A0-AD5B-EBF808B696DF}" type="presOf" srcId="{2260BBBE-866A-4103-8E30-AEB3FF8C003D}" destId="{88AE4944-B944-4A79-B8AE-BEC2D75CA7C2}" srcOrd="0" destOrd="0" presId="urn:microsoft.com/office/officeart/2005/8/layout/vList2"/>
    <dgm:cxn modelId="{406C2A3C-D1E0-4E9D-9D45-F2429A02C34F}" type="presOf" srcId="{6D33C457-5903-4C6E-97AD-4602FE16CB4F}" destId="{67E2431E-4676-473B-B0F7-56DBC529C122}" srcOrd="0" destOrd="0" presId="urn:microsoft.com/office/officeart/2005/8/layout/vList2"/>
    <dgm:cxn modelId="{769A3F5D-3C3D-410B-A393-7A17C081AFF8}" srcId="{2260BBBE-866A-4103-8E30-AEB3FF8C003D}" destId="{906B0BEC-B94C-4239-A9F6-439F8AAF77AA}" srcOrd="0" destOrd="0" parTransId="{0531118B-D2E2-4A27-AFC7-802601DA1D4E}" sibTransId="{6114CCD7-EE14-4BFC-85C5-FB4B19BE709F}"/>
    <dgm:cxn modelId="{51D1128C-64CB-4125-82EB-B64DE80A8D54}" srcId="{2260BBBE-866A-4103-8E30-AEB3FF8C003D}" destId="{6D33C457-5903-4C6E-97AD-4602FE16CB4F}" srcOrd="1" destOrd="0" parTransId="{12992CD9-22F3-4FFF-8496-E714FC74E8F9}" sibTransId="{ED5C58A5-6E29-4FA9-8FCD-8249484A75F4}"/>
    <dgm:cxn modelId="{BCE290CF-F9E9-443A-92ED-A5631053CF8E}" type="presOf" srcId="{CB5EEF6D-F273-4E69-85C0-2BE66C8FCB80}" destId="{C062B6EB-0A93-45FF-A8E2-E075844C5D29}" srcOrd="0" destOrd="0" presId="urn:microsoft.com/office/officeart/2005/8/layout/vList2"/>
    <dgm:cxn modelId="{7B8C34F8-18DB-42AD-898A-D543302AD6BC}" type="presOf" srcId="{906B0BEC-B94C-4239-A9F6-439F8AAF77AA}" destId="{98AD4387-8192-4737-B022-BB027109B9E0}" srcOrd="0" destOrd="0" presId="urn:microsoft.com/office/officeart/2005/8/layout/vList2"/>
    <dgm:cxn modelId="{FE969BFF-D359-4BEA-A248-30DD4DF23B8D}" srcId="{2260BBBE-866A-4103-8E30-AEB3FF8C003D}" destId="{CB5EEF6D-F273-4E69-85C0-2BE66C8FCB80}" srcOrd="2" destOrd="0" parTransId="{D269B1C6-5CC1-460D-9EBB-E3F92A000D85}" sibTransId="{C771CFCD-8367-4EC8-8438-A2B401DDAE34}"/>
    <dgm:cxn modelId="{C3F95779-4EC2-4671-AFF8-33B8D6A6C98B}" type="presParOf" srcId="{88AE4944-B944-4A79-B8AE-BEC2D75CA7C2}" destId="{98AD4387-8192-4737-B022-BB027109B9E0}" srcOrd="0" destOrd="0" presId="urn:microsoft.com/office/officeart/2005/8/layout/vList2"/>
    <dgm:cxn modelId="{4057C19C-18BC-4695-B072-27946D3576FC}" type="presParOf" srcId="{88AE4944-B944-4A79-B8AE-BEC2D75CA7C2}" destId="{B466FADE-D2D6-4174-A0D3-24EAF244AF2B}" srcOrd="1" destOrd="0" presId="urn:microsoft.com/office/officeart/2005/8/layout/vList2"/>
    <dgm:cxn modelId="{71CF8E31-D637-4162-8756-5BFFF02E6DF5}" type="presParOf" srcId="{88AE4944-B944-4A79-B8AE-BEC2D75CA7C2}" destId="{67E2431E-4676-473B-B0F7-56DBC529C122}" srcOrd="2" destOrd="0" presId="urn:microsoft.com/office/officeart/2005/8/layout/vList2"/>
    <dgm:cxn modelId="{672EA3FF-12F7-4BB2-9A07-FBA83279AE1F}" type="presParOf" srcId="{88AE4944-B944-4A79-B8AE-BEC2D75CA7C2}" destId="{E5E639D2-B96A-4392-A519-0D6C6E628DB7}" srcOrd="3" destOrd="0" presId="urn:microsoft.com/office/officeart/2005/8/layout/vList2"/>
    <dgm:cxn modelId="{AA9667EB-8859-49CD-9975-4E918E9BC921}" type="presParOf" srcId="{88AE4944-B944-4A79-B8AE-BEC2D75CA7C2}" destId="{C062B6EB-0A93-45FF-A8E2-E075844C5D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60BBBE-866A-4103-8E30-AEB3FF8C003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906B0BEC-B94C-4239-A9F6-439F8AAF77AA}">
      <dgm:prSet/>
      <dgm:spPr>
        <a:xfrm>
          <a:off x="0" y="7882"/>
          <a:ext cx="10487024" cy="2502684"/>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Maintain Confidentiality</a:t>
          </a:r>
        </a:p>
      </dgm:t>
    </dgm:pt>
    <dgm:pt modelId="{0531118B-D2E2-4A27-AFC7-802601DA1D4E}" type="parTrans" cxnId="{769A3F5D-3C3D-410B-A393-7A17C081AFF8}">
      <dgm:prSet/>
      <dgm:spPr/>
      <dgm:t>
        <a:bodyPr/>
        <a:lstStyle/>
        <a:p>
          <a:endParaRPr lang="en-US"/>
        </a:p>
      </dgm:t>
    </dgm:pt>
    <dgm:pt modelId="{6114CCD7-EE14-4BFC-85C5-FB4B19BE709F}" type="sibTrans" cxnId="{769A3F5D-3C3D-410B-A393-7A17C081AFF8}">
      <dgm:prSet/>
      <dgm:spPr/>
      <dgm:t>
        <a:bodyPr/>
        <a:lstStyle/>
        <a:p>
          <a:endParaRPr lang="en-US"/>
        </a:p>
      </dgm:t>
    </dgm:pt>
    <dgm:pt modelId="{6D33C457-5903-4C6E-97AD-4602FE16CB4F}">
      <dgm:prSet/>
      <dgm:spPr>
        <a:xfrm>
          <a:off x="0" y="2692007"/>
          <a:ext cx="10487024" cy="2502684"/>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Determine who is the client?</a:t>
          </a:r>
        </a:p>
      </dgm:t>
    </dgm:pt>
    <dgm:pt modelId="{12992CD9-22F3-4FFF-8496-E714FC74E8F9}" type="parTrans" cxnId="{51D1128C-64CB-4125-82EB-B64DE80A8D54}">
      <dgm:prSet/>
      <dgm:spPr/>
      <dgm:t>
        <a:bodyPr/>
        <a:lstStyle/>
        <a:p>
          <a:endParaRPr lang="en-US"/>
        </a:p>
      </dgm:t>
    </dgm:pt>
    <dgm:pt modelId="{ED5C58A5-6E29-4FA9-8FCD-8249484A75F4}" type="sibTrans" cxnId="{51D1128C-64CB-4125-82EB-B64DE80A8D54}">
      <dgm:prSet/>
      <dgm:spPr/>
      <dgm:t>
        <a:bodyPr/>
        <a:lstStyle/>
        <a:p>
          <a:endParaRPr lang="en-US"/>
        </a:p>
      </dgm:t>
    </dgm:pt>
    <dgm:pt modelId="{CB5EEF6D-F273-4E69-85C0-2BE66C8FCB80}">
      <dgm:prSet/>
      <dgm:spPr>
        <a:xfrm>
          <a:off x="0" y="5376132"/>
          <a:ext cx="10487024" cy="2502684"/>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US" dirty="0">
              <a:solidFill>
                <a:sysClr val="window" lastClr="FFFFFF"/>
              </a:solidFill>
              <a:latin typeface="Calibri"/>
              <a:ea typeface="+mn-ea"/>
              <a:cs typeface="+mn-cs"/>
            </a:rPr>
            <a:t>Examine what is your professional role?</a:t>
          </a:r>
        </a:p>
      </dgm:t>
    </dgm:pt>
    <dgm:pt modelId="{D269B1C6-5CC1-460D-9EBB-E3F92A000D85}" type="parTrans" cxnId="{FE969BFF-D359-4BEA-A248-30DD4DF23B8D}">
      <dgm:prSet/>
      <dgm:spPr/>
      <dgm:t>
        <a:bodyPr/>
        <a:lstStyle/>
        <a:p>
          <a:endParaRPr lang="en-US"/>
        </a:p>
      </dgm:t>
    </dgm:pt>
    <dgm:pt modelId="{C771CFCD-8367-4EC8-8438-A2B401DDAE34}" type="sibTrans" cxnId="{FE969BFF-D359-4BEA-A248-30DD4DF23B8D}">
      <dgm:prSet/>
      <dgm:spPr/>
      <dgm:t>
        <a:bodyPr/>
        <a:lstStyle/>
        <a:p>
          <a:endParaRPr lang="en-US"/>
        </a:p>
      </dgm:t>
    </dgm:pt>
    <dgm:pt modelId="{88AE4944-B944-4A79-B8AE-BEC2D75CA7C2}" type="pres">
      <dgm:prSet presAssocID="{2260BBBE-866A-4103-8E30-AEB3FF8C003D}" presName="linear" presStyleCnt="0">
        <dgm:presLayoutVars>
          <dgm:animLvl val="lvl"/>
          <dgm:resizeHandles val="exact"/>
        </dgm:presLayoutVars>
      </dgm:prSet>
      <dgm:spPr/>
    </dgm:pt>
    <dgm:pt modelId="{98AD4387-8192-4737-B022-BB027109B9E0}" type="pres">
      <dgm:prSet presAssocID="{906B0BEC-B94C-4239-A9F6-439F8AAF77AA}" presName="parentText" presStyleLbl="node1" presStyleIdx="0" presStyleCnt="3" custLinFactNeighborX="466" custLinFactNeighborY="-23839">
        <dgm:presLayoutVars>
          <dgm:chMax val="0"/>
          <dgm:bulletEnabled val="1"/>
        </dgm:presLayoutVars>
      </dgm:prSet>
      <dgm:spPr/>
    </dgm:pt>
    <dgm:pt modelId="{B466FADE-D2D6-4174-A0D3-24EAF244AF2B}" type="pres">
      <dgm:prSet presAssocID="{6114CCD7-EE14-4BFC-85C5-FB4B19BE709F}" presName="spacer" presStyleCnt="0"/>
      <dgm:spPr/>
    </dgm:pt>
    <dgm:pt modelId="{67E2431E-4676-473B-B0F7-56DBC529C122}" type="pres">
      <dgm:prSet presAssocID="{6D33C457-5903-4C6E-97AD-4602FE16CB4F}" presName="parentText" presStyleLbl="node1" presStyleIdx="1" presStyleCnt="3">
        <dgm:presLayoutVars>
          <dgm:chMax val="0"/>
          <dgm:bulletEnabled val="1"/>
        </dgm:presLayoutVars>
      </dgm:prSet>
      <dgm:spPr/>
    </dgm:pt>
    <dgm:pt modelId="{E5E639D2-B96A-4392-A519-0D6C6E628DB7}" type="pres">
      <dgm:prSet presAssocID="{ED5C58A5-6E29-4FA9-8FCD-8249484A75F4}" presName="spacer" presStyleCnt="0"/>
      <dgm:spPr/>
    </dgm:pt>
    <dgm:pt modelId="{C062B6EB-0A93-45FF-A8E2-E075844C5D29}" type="pres">
      <dgm:prSet presAssocID="{CB5EEF6D-F273-4E69-85C0-2BE66C8FCB80}" presName="parentText" presStyleLbl="node1" presStyleIdx="2" presStyleCnt="3">
        <dgm:presLayoutVars>
          <dgm:chMax val="0"/>
          <dgm:bulletEnabled val="1"/>
        </dgm:presLayoutVars>
      </dgm:prSet>
      <dgm:spPr/>
    </dgm:pt>
  </dgm:ptLst>
  <dgm:cxnLst>
    <dgm:cxn modelId="{6FD9C61B-B1EA-42A0-AD5B-EBF808B696DF}" type="presOf" srcId="{2260BBBE-866A-4103-8E30-AEB3FF8C003D}" destId="{88AE4944-B944-4A79-B8AE-BEC2D75CA7C2}" srcOrd="0" destOrd="0" presId="urn:microsoft.com/office/officeart/2005/8/layout/vList2"/>
    <dgm:cxn modelId="{406C2A3C-D1E0-4E9D-9D45-F2429A02C34F}" type="presOf" srcId="{6D33C457-5903-4C6E-97AD-4602FE16CB4F}" destId="{67E2431E-4676-473B-B0F7-56DBC529C122}" srcOrd="0" destOrd="0" presId="urn:microsoft.com/office/officeart/2005/8/layout/vList2"/>
    <dgm:cxn modelId="{769A3F5D-3C3D-410B-A393-7A17C081AFF8}" srcId="{2260BBBE-866A-4103-8E30-AEB3FF8C003D}" destId="{906B0BEC-B94C-4239-A9F6-439F8AAF77AA}" srcOrd="0" destOrd="0" parTransId="{0531118B-D2E2-4A27-AFC7-802601DA1D4E}" sibTransId="{6114CCD7-EE14-4BFC-85C5-FB4B19BE709F}"/>
    <dgm:cxn modelId="{51D1128C-64CB-4125-82EB-B64DE80A8D54}" srcId="{2260BBBE-866A-4103-8E30-AEB3FF8C003D}" destId="{6D33C457-5903-4C6E-97AD-4602FE16CB4F}" srcOrd="1" destOrd="0" parTransId="{12992CD9-22F3-4FFF-8496-E714FC74E8F9}" sibTransId="{ED5C58A5-6E29-4FA9-8FCD-8249484A75F4}"/>
    <dgm:cxn modelId="{BCE290CF-F9E9-443A-92ED-A5631053CF8E}" type="presOf" srcId="{CB5EEF6D-F273-4E69-85C0-2BE66C8FCB80}" destId="{C062B6EB-0A93-45FF-A8E2-E075844C5D29}" srcOrd="0" destOrd="0" presId="urn:microsoft.com/office/officeart/2005/8/layout/vList2"/>
    <dgm:cxn modelId="{7B8C34F8-18DB-42AD-898A-D543302AD6BC}" type="presOf" srcId="{906B0BEC-B94C-4239-A9F6-439F8AAF77AA}" destId="{98AD4387-8192-4737-B022-BB027109B9E0}" srcOrd="0" destOrd="0" presId="urn:microsoft.com/office/officeart/2005/8/layout/vList2"/>
    <dgm:cxn modelId="{FE969BFF-D359-4BEA-A248-30DD4DF23B8D}" srcId="{2260BBBE-866A-4103-8E30-AEB3FF8C003D}" destId="{CB5EEF6D-F273-4E69-85C0-2BE66C8FCB80}" srcOrd="2" destOrd="0" parTransId="{D269B1C6-5CC1-460D-9EBB-E3F92A000D85}" sibTransId="{C771CFCD-8367-4EC8-8438-A2B401DDAE34}"/>
    <dgm:cxn modelId="{C3F95779-4EC2-4671-AFF8-33B8D6A6C98B}" type="presParOf" srcId="{88AE4944-B944-4A79-B8AE-BEC2D75CA7C2}" destId="{98AD4387-8192-4737-B022-BB027109B9E0}" srcOrd="0" destOrd="0" presId="urn:microsoft.com/office/officeart/2005/8/layout/vList2"/>
    <dgm:cxn modelId="{4057C19C-18BC-4695-B072-27946D3576FC}" type="presParOf" srcId="{88AE4944-B944-4A79-B8AE-BEC2D75CA7C2}" destId="{B466FADE-D2D6-4174-A0D3-24EAF244AF2B}" srcOrd="1" destOrd="0" presId="urn:microsoft.com/office/officeart/2005/8/layout/vList2"/>
    <dgm:cxn modelId="{71CF8E31-D637-4162-8756-5BFFF02E6DF5}" type="presParOf" srcId="{88AE4944-B944-4A79-B8AE-BEC2D75CA7C2}" destId="{67E2431E-4676-473B-B0F7-56DBC529C122}" srcOrd="2" destOrd="0" presId="urn:microsoft.com/office/officeart/2005/8/layout/vList2"/>
    <dgm:cxn modelId="{672EA3FF-12F7-4BB2-9A07-FBA83279AE1F}" type="presParOf" srcId="{88AE4944-B944-4A79-B8AE-BEC2D75CA7C2}" destId="{E5E639D2-B96A-4392-A519-0D6C6E628DB7}" srcOrd="3" destOrd="0" presId="urn:microsoft.com/office/officeart/2005/8/layout/vList2"/>
    <dgm:cxn modelId="{AA9667EB-8859-49CD-9975-4E918E9BC921}" type="presParOf" srcId="{88AE4944-B944-4A79-B8AE-BEC2D75CA7C2}" destId="{C062B6EB-0A93-45FF-A8E2-E075844C5D2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4387-8192-4737-B022-BB027109B9E0}">
      <dsp:nvSpPr>
        <dsp:cNvPr id="0" name=""/>
        <dsp:cNvSpPr/>
      </dsp:nvSpPr>
      <dsp:spPr>
        <a:xfrm>
          <a:off x="0" y="0"/>
          <a:ext cx="5898114" cy="1628731"/>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solidFill>
                <a:sysClr val="window" lastClr="FFFFFF"/>
              </a:solidFill>
              <a:latin typeface="Calibri"/>
              <a:ea typeface="+mn-ea"/>
              <a:cs typeface="+mn-cs"/>
            </a:rPr>
            <a:t>Confidentiality</a:t>
          </a:r>
        </a:p>
      </dsp:txBody>
      <dsp:txXfrm>
        <a:off x="79508" y="79508"/>
        <a:ext cx="5739098" cy="1469715"/>
      </dsp:txXfrm>
    </dsp:sp>
    <dsp:sp modelId="{67E2431E-4676-473B-B0F7-56DBC529C122}">
      <dsp:nvSpPr>
        <dsp:cNvPr id="0" name=""/>
        <dsp:cNvSpPr/>
      </dsp:nvSpPr>
      <dsp:spPr>
        <a:xfrm>
          <a:off x="0" y="1790215"/>
          <a:ext cx="5898114" cy="1628731"/>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solidFill>
                <a:sysClr val="window" lastClr="FFFFFF"/>
              </a:solidFill>
              <a:latin typeface="Calibri"/>
              <a:ea typeface="+mn-ea"/>
              <a:cs typeface="+mn-cs"/>
            </a:rPr>
            <a:t>Who is the client?</a:t>
          </a:r>
        </a:p>
      </dsp:txBody>
      <dsp:txXfrm>
        <a:off x="79508" y="1869723"/>
        <a:ext cx="5739098" cy="1469715"/>
      </dsp:txXfrm>
    </dsp:sp>
    <dsp:sp modelId="{C062B6EB-0A93-45FF-A8E2-E075844C5D29}">
      <dsp:nvSpPr>
        <dsp:cNvPr id="0" name=""/>
        <dsp:cNvSpPr/>
      </dsp:nvSpPr>
      <dsp:spPr>
        <a:xfrm>
          <a:off x="0" y="3537026"/>
          <a:ext cx="5898114" cy="1628731"/>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solidFill>
                <a:sysClr val="window" lastClr="FFFFFF"/>
              </a:solidFill>
              <a:latin typeface="Calibri"/>
              <a:ea typeface="+mn-ea"/>
              <a:cs typeface="+mn-cs"/>
            </a:rPr>
            <a:t>What is your professional role?</a:t>
          </a:r>
        </a:p>
      </dsp:txBody>
      <dsp:txXfrm>
        <a:off x="79508" y="3616534"/>
        <a:ext cx="5739098" cy="1469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4387-8192-4737-B022-BB027109B9E0}">
      <dsp:nvSpPr>
        <dsp:cNvPr id="0" name=""/>
        <dsp:cNvSpPr/>
      </dsp:nvSpPr>
      <dsp:spPr>
        <a:xfrm>
          <a:off x="0" y="0"/>
          <a:ext cx="5944379" cy="1469830"/>
        </a:xfrm>
        <a:prstGeom prst="round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ysClr val="window" lastClr="FFFFFF"/>
              </a:solidFill>
              <a:latin typeface="Calibri"/>
              <a:ea typeface="+mn-ea"/>
              <a:cs typeface="+mn-cs"/>
            </a:rPr>
            <a:t>Maintain Confidentiality</a:t>
          </a:r>
        </a:p>
      </dsp:txBody>
      <dsp:txXfrm>
        <a:off x="71751" y="71751"/>
        <a:ext cx="5800877" cy="1326328"/>
      </dsp:txXfrm>
    </dsp:sp>
    <dsp:sp modelId="{67E2431E-4676-473B-B0F7-56DBC529C122}">
      <dsp:nvSpPr>
        <dsp:cNvPr id="0" name=""/>
        <dsp:cNvSpPr/>
      </dsp:nvSpPr>
      <dsp:spPr>
        <a:xfrm>
          <a:off x="0" y="1585887"/>
          <a:ext cx="5944379" cy="1469830"/>
        </a:xfrm>
        <a:prstGeom prst="roundRect">
          <a:avLst/>
        </a:prstGeom>
        <a:solidFill>
          <a:srgbClr val="4BACC6">
            <a:hueOff val="-4966938"/>
            <a:satOff val="19906"/>
            <a:lumOff val="4314"/>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ysClr val="window" lastClr="FFFFFF"/>
              </a:solidFill>
              <a:latin typeface="Calibri"/>
              <a:ea typeface="+mn-ea"/>
              <a:cs typeface="+mn-cs"/>
            </a:rPr>
            <a:t>Determine who is the client?</a:t>
          </a:r>
        </a:p>
      </dsp:txBody>
      <dsp:txXfrm>
        <a:off x="71751" y="1657638"/>
        <a:ext cx="5800877" cy="1326328"/>
      </dsp:txXfrm>
    </dsp:sp>
    <dsp:sp modelId="{C062B6EB-0A93-45FF-A8E2-E075844C5D29}">
      <dsp:nvSpPr>
        <dsp:cNvPr id="0" name=""/>
        <dsp:cNvSpPr/>
      </dsp:nvSpPr>
      <dsp:spPr>
        <a:xfrm>
          <a:off x="0" y="3162277"/>
          <a:ext cx="5944379" cy="1469830"/>
        </a:xfrm>
        <a:prstGeom prst="roundRect">
          <a:avLst/>
        </a:prstGeom>
        <a:solidFill>
          <a:srgbClr val="4BACC6">
            <a:hueOff val="-9933876"/>
            <a:satOff val="39811"/>
            <a:lumOff val="8628"/>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solidFill>
                <a:sysClr val="window" lastClr="FFFFFF"/>
              </a:solidFill>
              <a:latin typeface="Calibri"/>
              <a:ea typeface="+mn-ea"/>
              <a:cs typeface="+mn-cs"/>
            </a:rPr>
            <a:t>Examine what is your professional role?</a:t>
          </a:r>
        </a:p>
      </dsp:txBody>
      <dsp:txXfrm>
        <a:off x="71751" y="3234028"/>
        <a:ext cx="5800877" cy="13263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46C6-5F19-FCDD-9DC1-F41A0AB9863F}"/>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D483FC6-CDF3-4F47-C26B-3D1229F07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170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E18C-8886-F421-D219-81E19B9FDF6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5553D-DD99-DC69-E3C0-DA16FAB7D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0905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E18C-8886-F421-D219-81E19B9FDF6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5553D-DD99-DC69-E3C0-DA16FAB7D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4859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E3C-A3D0-2161-BBD7-1E13D5B0E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475B5-C515-001A-3416-0E44014C3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04D6E-552F-05DD-6E46-61D3048D6F91}"/>
              </a:ext>
            </a:extLst>
          </p:cNvPr>
          <p:cNvSpPr>
            <a:spLocks noGrp="1"/>
          </p:cNvSpPr>
          <p:nvPr>
            <p:ph type="dt" sz="half" idx="10"/>
          </p:nvPr>
        </p:nvSpPr>
        <p:spPr>
          <a:xfrm>
            <a:off x="838200" y="6356350"/>
            <a:ext cx="2743200" cy="365125"/>
          </a:xfrm>
          <a:prstGeom prst="rect">
            <a:avLst/>
          </a:prstGeom>
        </p:spPr>
        <p:txBody>
          <a:bodyPr/>
          <a:lstStyle/>
          <a:p>
            <a:fld id="{C815D7CB-2839-45CD-9273-72929EC68170}" type="datetimeFigureOut">
              <a:rPr lang="en-US" smtClean="0"/>
              <a:t>6/8/2023</a:t>
            </a:fld>
            <a:endParaRPr lang="en-US"/>
          </a:p>
        </p:txBody>
      </p:sp>
      <p:sp>
        <p:nvSpPr>
          <p:cNvPr id="5" name="Footer Placeholder 4">
            <a:extLst>
              <a:ext uri="{FF2B5EF4-FFF2-40B4-BE49-F238E27FC236}">
                <a16:creationId xmlns:a16="http://schemas.microsoft.com/office/drawing/2014/main" id="{A5DAC3DE-41A3-3106-38CC-45088416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07044C-A816-575B-C0D5-8E03620A634B}"/>
              </a:ext>
            </a:extLst>
          </p:cNvPr>
          <p:cNvSpPr>
            <a:spLocks noGrp="1"/>
          </p:cNvSpPr>
          <p:nvPr>
            <p:ph type="sldNum" sz="quarter" idx="12"/>
          </p:nvPr>
        </p:nvSpPr>
        <p:spPr>
          <a:xfrm>
            <a:off x="8610600" y="6356350"/>
            <a:ext cx="2743200" cy="365125"/>
          </a:xfrm>
          <a:prstGeom prst="rect">
            <a:avLst/>
          </a:prstGeom>
        </p:spPr>
        <p:txBody>
          <a:bodyPr/>
          <a:lstStyle/>
          <a:p>
            <a:fld id="{598E86DF-8999-4995-BD4A-CD14C53B201D}" type="slidenum">
              <a:rPr lang="en-US" smtClean="0"/>
              <a:t>‹#›</a:t>
            </a:fld>
            <a:endParaRPr lang="en-US"/>
          </a:p>
        </p:txBody>
      </p:sp>
    </p:spTree>
    <p:extLst>
      <p:ext uri="{BB962C8B-B14F-4D97-AF65-F5344CB8AC3E}">
        <p14:creationId xmlns:p14="http://schemas.microsoft.com/office/powerpoint/2010/main" val="3004242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E18C-8886-F421-D219-81E19B9FDF6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5553D-DD99-DC69-E3C0-DA16FAB7D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600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2B961-1911-174F-9FF5-DCCE41AE33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2ECD9-504E-9062-6848-7667688CB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9336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E18C-8886-F421-D219-81E19B9FDF6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5553D-DD99-DC69-E3C0-DA16FAB7D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9906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E3C-A3D0-2161-BBD7-1E13D5B0E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475B5-C515-001A-3416-0E44014C3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04D6E-552F-05DD-6E46-61D3048D6F91}"/>
              </a:ext>
            </a:extLst>
          </p:cNvPr>
          <p:cNvSpPr>
            <a:spLocks noGrp="1"/>
          </p:cNvSpPr>
          <p:nvPr>
            <p:ph type="dt" sz="half" idx="10"/>
          </p:nvPr>
        </p:nvSpPr>
        <p:spPr>
          <a:xfrm>
            <a:off x="838200" y="6356350"/>
            <a:ext cx="2743200" cy="365125"/>
          </a:xfrm>
          <a:prstGeom prst="rect">
            <a:avLst/>
          </a:prstGeom>
        </p:spPr>
        <p:txBody>
          <a:bodyPr/>
          <a:lstStyle/>
          <a:p>
            <a:fld id="{C815D7CB-2839-45CD-9273-72929EC68170}" type="datetimeFigureOut">
              <a:rPr lang="en-US" smtClean="0"/>
              <a:t>6/8/2023</a:t>
            </a:fld>
            <a:endParaRPr lang="en-US"/>
          </a:p>
        </p:txBody>
      </p:sp>
      <p:sp>
        <p:nvSpPr>
          <p:cNvPr id="5" name="Footer Placeholder 4">
            <a:extLst>
              <a:ext uri="{FF2B5EF4-FFF2-40B4-BE49-F238E27FC236}">
                <a16:creationId xmlns:a16="http://schemas.microsoft.com/office/drawing/2014/main" id="{A5DAC3DE-41A3-3106-38CC-45088416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07044C-A816-575B-C0D5-8E03620A634B}"/>
              </a:ext>
            </a:extLst>
          </p:cNvPr>
          <p:cNvSpPr>
            <a:spLocks noGrp="1"/>
          </p:cNvSpPr>
          <p:nvPr>
            <p:ph type="sldNum" sz="quarter" idx="12"/>
          </p:nvPr>
        </p:nvSpPr>
        <p:spPr>
          <a:xfrm>
            <a:off x="8610600" y="6356350"/>
            <a:ext cx="2743200" cy="365125"/>
          </a:xfrm>
          <a:prstGeom prst="rect">
            <a:avLst/>
          </a:prstGeom>
        </p:spPr>
        <p:txBody>
          <a:bodyPr/>
          <a:lstStyle/>
          <a:p>
            <a:fld id="{598E86DF-8999-4995-BD4A-CD14C53B201D}" type="slidenum">
              <a:rPr lang="en-US" smtClean="0"/>
              <a:t>‹#›</a:t>
            </a:fld>
            <a:endParaRPr lang="en-US"/>
          </a:p>
        </p:txBody>
      </p:sp>
    </p:spTree>
    <p:extLst>
      <p:ext uri="{BB962C8B-B14F-4D97-AF65-F5344CB8AC3E}">
        <p14:creationId xmlns:p14="http://schemas.microsoft.com/office/powerpoint/2010/main" val="316842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8E18C-8886-F421-D219-81E19B9FDF6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6A5553D-DD99-DC69-E3C0-DA16FAB7D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6708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E9E3C-A3D0-2161-BBD7-1E13D5B0E6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0475B5-C515-001A-3416-0E44014C3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A04D6E-552F-05DD-6E46-61D3048D6F91}"/>
              </a:ext>
            </a:extLst>
          </p:cNvPr>
          <p:cNvSpPr>
            <a:spLocks noGrp="1"/>
          </p:cNvSpPr>
          <p:nvPr>
            <p:ph type="dt" sz="half" idx="10"/>
          </p:nvPr>
        </p:nvSpPr>
        <p:spPr>
          <a:xfrm>
            <a:off x="838200" y="6356350"/>
            <a:ext cx="2743200" cy="365125"/>
          </a:xfrm>
          <a:prstGeom prst="rect">
            <a:avLst/>
          </a:prstGeom>
        </p:spPr>
        <p:txBody>
          <a:bodyPr/>
          <a:lstStyle/>
          <a:p>
            <a:fld id="{C815D7CB-2839-45CD-9273-72929EC68170}" type="datetimeFigureOut">
              <a:rPr lang="en-US" smtClean="0"/>
              <a:t>6/8/2023</a:t>
            </a:fld>
            <a:endParaRPr lang="en-US"/>
          </a:p>
        </p:txBody>
      </p:sp>
      <p:sp>
        <p:nvSpPr>
          <p:cNvPr id="5" name="Footer Placeholder 4">
            <a:extLst>
              <a:ext uri="{FF2B5EF4-FFF2-40B4-BE49-F238E27FC236}">
                <a16:creationId xmlns:a16="http://schemas.microsoft.com/office/drawing/2014/main" id="{A5DAC3DE-41A3-3106-38CC-45088416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07044C-A816-575B-C0D5-8E03620A634B}"/>
              </a:ext>
            </a:extLst>
          </p:cNvPr>
          <p:cNvSpPr>
            <a:spLocks noGrp="1"/>
          </p:cNvSpPr>
          <p:nvPr>
            <p:ph type="sldNum" sz="quarter" idx="12"/>
          </p:nvPr>
        </p:nvSpPr>
        <p:spPr>
          <a:xfrm>
            <a:off x="8610600" y="6356350"/>
            <a:ext cx="2743200" cy="365125"/>
          </a:xfrm>
          <a:prstGeom prst="rect">
            <a:avLst/>
          </a:prstGeom>
        </p:spPr>
        <p:txBody>
          <a:bodyPr/>
          <a:lstStyle/>
          <a:p>
            <a:fld id="{598E86DF-8999-4995-BD4A-CD14C53B201D}" type="slidenum">
              <a:rPr lang="en-US" smtClean="0"/>
              <a:t>‹#›</a:t>
            </a:fld>
            <a:endParaRPr lang="en-US"/>
          </a:p>
        </p:txBody>
      </p:sp>
    </p:spTree>
    <p:extLst>
      <p:ext uri="{BB962C8B-B14F-4D97-AF65-F5344CB8AC3E}">
        <p14:creationId xmlns:p14="http://schemas.microsoft.com/office/powerpoint/2010/main" val="4864765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0.xml"/><Relationship Id="rId1" Type="http://schemas.openxmlformats.org/officeDocument/2006/relationships/slideLayout" Target="../slideLayouts/slideLayout10.xml"/><Relationship Id="rId5" Type="http://schemas.openxmlformats.org/officeDocument/2006/relationships/image" Target="../media/image13.svg"/><Relationship Id="rId4" Type="http://schemas.openxmlformats.org/officeDocument/2006/relationships/image" Target="../media/image12.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theme" Target="../theme/theme1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sv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9.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8.xml"/><Relationship Id="rId4" Type="http://schemas.openxmlformats.org/officeDocument/2006/relationships/image" Target="../media/image10.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11.jpeg"/><Relationship Id="rId5" Type="http://schemas.openxmlformats.org/officeDocument/2006/relationships/image" Target="../media/image4.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FE79F1BF-3429-D648-E6C5-DC68BCCB0731}"/>
              </a:ext>
            </a:extLst>
          </p:cNvPr>
          <p:cNvPicPr>
            <a:picLocks noChangeAspect="1"/>
          </p:cNvPicPr>
          <p:nvPr userDrawn="1"/>
        </p:nvPicPr>
        <p:blipFill>
          <a:blip r:embed="rId3"/>
          <a:stretch>
            <a:fillRect/>
          </a:stretch>
        </p:blipFill>
        <p:spPr>
          <a:xfrm>
            <a:off x="-130629" y="0"/>
            <a:ext cx="12192000" cy="6857999"/>
          </a:xfrm>
          <a:prstGeom prst="rect">
            <a:avLst/>
          </a:prstGeom>
        </p:spPr>
      </p:pic>
      <p:sp>
        <p:nvSpPr>
          <p:cNvPr id="2" name="Title Placeholder 1">
            <a:extLst>
              <a:ext uri="{FF2B5EF4-FFF2-40B4-BE49-F238E27FC236}">
                <a16:creationId xmlns:a16="http://schemas.microsoft.com/office/drawing/2014/main" id="{8CCD38CF-C2E7-E488-BC93-9CD7D975890E}"/>
              </a:ext>
            </a:extLst>
          </p:cNvPr>
          <p:cNvSpPr>
            <a:spLocks noGrp="1"/>
          </p:cNvSpPr>
          <p:nvPr>
            <p:ph type="title"/>
          </p:nvPr>
        </p:nvSpPr>
        <p:spPr>
          <a:xfrm>
            <a:off x="589829" y="1143686"/>
            <a:ext cx="6357902" cy="3505225"/>
          </a:xfrm>
          <a:prstGeom prst="rect">
            <a:avLst/>
          </a:prstGeom>
        </p:spPr>
        <p:txBody>
          <a:bodyPr vert="horz" lIns="91440" tIns="45720" rIns="91440" bIns="45720" rtlCol="0" anchor="ctr">
            <a:noAutofit/>
          </a:bodyPr>
          <a:lstStyle/>
          <a:p>
            <a:r>
              <a:rPr lang="en-US" dirty="0"/>
              <a:t>Working In A Fishbowl: Ethics for Airport Professionals</a:t>
            </a:r>
          </a:p>
        </p:txBody>
      </p:sp>
      <p:sp>
        <p:nvSpPr>
          <p:cNvPr id="3" name="Text Placeholder 2">
            <a:extLst>
              <a:ext uri="{FF2B5EF4-FFF2-40B4-BE49-F238E27FC236}">
                <a16:creationId xmlns:a16="http://schemas.microsoft.com/office/drawing/2014/main" id="{273FD975-245D-A224-64D5-F3E1CF87A4F3}"/>
              </a:ext>
            </a:extLst>
          </p:cNvPr>
          <p:cNvSpPr>
            <a:spLocks noGrp="1"/>
          </p:cNvSpPr>
          <p:nvPr>
            <p:ph type="body" idx="1"/>
          </p:nvPr>
        </p:nvSpPr>
        <p:spPr>
          <a:xfrm>
            <a:off x="589829" y="318305"/>
            <a:ext cx="4390505" cy="507076"/>
          </a:xfrm>
          <a:prstGeom prst="rect">
            <a:avLst/>
          </a:prstGeom>
        </p:spPr>
        <p:txBody>
          <a:bodyPr vert="horz" lIns="91440" tIns="45720" rIns="91440" bIns="45720" rtlCol="0">
            <a:normAutofit/>
          </a:bodyPr>
          <a:lstStyle/>
          <a:p>
            <a:pPr lvl="0"/>
            <a:r>
              <a:rPr lang="en-US" dirty="0"/>
              <a:t>BY: PETER J. KIRSCH</a:t>
            </a:r>
          </a:p>
        </p:txBody>
      </p:sp>
    </p:spTree>
    <p:extLst>
      <p:ext uri="{BB962C8B-B14F-4D97-AF65-F5344CB8AC3E}">
        <p14:creationId xmlns:p14="http://schemas.microsoft.com/office/powerpoint/2010/main" val="17468689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0488A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C056D-3F09-56D6-BD13-7B3505846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Lorem Ipsum</a:t>
            </a:r>
          </a:p>
        </p:txBody>
      </p:sp>
      <p:sp>
        <p:nvSpPr>
          <p:cNvPr id="3" name="Text Placeholder 2">
            <a:extLst>
              <a:ext uri="{FF2B5EF4-FFF2-40B4-BE49-F238E27FC236}">
                <a16:creationId xmlns:a16="http://schemas.microsoft.com/office/drawing/2014/main" id="{E4A66B1A-9DE1-211F-0C5E-17FB9517C899}"/>
              </a:ext>
            </a:extLst>
          </p:cNvPr>
          <p:cNvSpPr>
            <a:spLocks noGrp="1"/>
          </p:cNvSpPr>
          <p:nvPr>
            <p:ph type="body" idx="1"/>
          </p:nvPr>
        </p:nvSpPr>
        <p:spPr>
          <a:xfrm>
            <a:off x="766618" y="1825625"/>
            <a:ext cx="7612611" cy="3088120"/>
          </a:xfrm>
          <a:prstGeom prst="rect">
            <a:avLst/>
          </a:prstGeom>
        </p:spPr>
        <p:txBody>
          <a:bodyPr vert="horz" lIns="91440" tIns="45720" rIns="91440" bIns="45720" rtlCol="0">
            <a:normAutofit/>
          </a:bodyPr>
          <a:lstStyle/>
          <a:p>
            <a:pPr lvl="0"/>
            <a:r>
              <a:rPr lang="en-US" dirty="0"/>
              <a:t>lorem ipsum lorem ipsum Lorem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a:t>
            </a:r>
            <a:r>
              <a:rPr lang="en-US" dirty="0"/>
              <a:t>.</a:t>
            </a:r>
          </a:p>
          <a:p>
            <a:pPr lvl="0"/>
            <a:endParaRPr lang="en-US" dirty="0"/>
          </a:p>
        </p:txBody>
      </p:sp>
      <p:pic>
        <p:nvPicPr>
          <p:cNvPr id="18" name="Picture 10">
            <a:extLst>
              <a:ext uri="{FF2B5EF4-FFF2-40B4-BE49-F238E27FC236}">
                <a16:creationId xmlns:a16="http://schemas.microsoft.com/office/drawing/2014/main" id="{16735154-4441-3B85-84E3-4FF33ED077CF}"/>
              </a:ext>
            </a:extLst>
          </p:cNvPr>
          <p:cNvPicPr>
            <a:picLocks noChangeAspect="1"/>
          </p:cNvPicPr>
          <p:nvPr userDrawn="1"/>
        </p:nvPicPr>
        <p:blipFill>
          <a:blip r:embed="rId3"/>
          <a:srcRect/>
          <a:stretch>
            <a:fillRect/>
          </a:stretch>
        </p:blipFill>
        <p:spPr>
          <a:xfrm>
            <a:off x="152401" y="6018057"/>
            <a:ext cx="3265054" cy="691017"/>
          </a:xfrm>
          <a:prstGeom prst="rect">
            <a:avLst/>
          </a:prstGeom>
        </p:spPr>
      </p:pic>
      <p:pic>
        <p:nvPicPr>
          <p:cNvPr id="4" name="Picture 2">
            <a:extLst>
              <a:ext uri="{FF2B5EF4-FFF2-40B4-BE49-F238E27FC236}">
                <a16:creationId xmlns:a16="http://schemas.microsoft.com/office/drawing/2014/main" id="{119DB05D-7FF8-E650-D70C-115BDE321AF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95587">
            <a:off x="7862007" y="2725490"/>
            <a:ext cx="3805060" cy="3083564"/>
          </a:xfrm>
          <a:prstGeom prst="rect">
            <a:avLst/>
          </a:prstGeom>
        </p:spPr>
      </p:pic>
    </p:spTree>
    <p:extLst>
      <p:ext uri="{BB962C8B-B14F-4D97-AF65-F5344CB8AC3E}">
        <p14:creationId xmlns:p14="http://schemas.microsoft.com/office/powerpoint/2010/main" val="620364597"/>
      </p:ext>
    </p:extLst>
  </p:cSld>
  <p:clrMap bg1="lt1" tx1="dk1" bg2="lt2" tx2="dk2" accent1="accent1" accent2="accent2" accent3="accent3" accent4="accent4" accent5="accent5" accent6="accent6" hlink="hlink" folHlink="folHlink"/>
  <p:sldLayoutIdLst>
    <p:sldLayoutId id="2147483752"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A615DBE0-4E72-35BF-0B82-4354D973BB48}"/>
              </a:ext>
            </a:extLst>
          </p:cNvPr>
          <p:cNvPicPr>
            <a:picLocks noChangeAspect="1"/>
          </p:cNvPicPr>
          <p:nvPr userDrawn="1"/>
        </p:nvPicPr>
        <p:blipFill>
          <a:blip r:embed="rId2">
            <a:alphaModFix amt="98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1212252" y="1186166"/>
            <a:ext cx="3173398" cy="3173398"/>
          </a:xfrm>
          <a:prstGeom prst="rect">
            <a:avLst/>
          </a:prstGeom>
        </p:spPr>
      </p:pic>
      <p:pic>
        <p:nvPicPr>
          <p:cNvPr id="10" name="Picture 2">
            <a:extLst>
              <a:ext uri="{FF2B5EF4-FFF2-40B4-BE49-F238E27FC236}">
                <a16:creationId xmlns:a16="http://schemas.microsoft.com/office/drawing/2014/main" id="{369FE449-573D-38C0-EAC1-1932B904C9EB}"/>
              </a:ext>
            </a:extLst>
          </p:cNvPr>
          <p:cNvPicPr>
            <a:picLocks noChangeAspect="1"/>
          </p:cNvPicPr>
          <p:nvPr userDrawn="1"/>
        </p:nvPicPr>
        <p:blipFill>
          <a:blip r:embed="rId4">
            <a:alphaModFix amt="64000"/>
          </a:blip>
          <a:srcRect/>
          <a:stretch>
            <a:fillRect/>
          </a:stretch>
        </p:blipFill>
        <p:spPr>
          <a:xfrm rot="18176384">
            <a:off x="1344990" y="1911320"/>
            <a:ext cx="4573092" cy="3801383"/>
          </a:xfrm>
          <a:prstGeom prst="rect">
            <a:avLst/>
          </a:prstGeom>
        </p:spPr>
      </p:pic>
      <p:pic>
        <p:nvPicPr>
          <p:cNvPr id="8" name="Picture 7">
            <a:extLst>
              <a:ext uri="{FF2B5EF4-FFF2-40B4-BE49-F238E27FC236}">
                <a16:creationId xmlns:a16="http://schemas.microsoft.com/office/drawing/2014/main" id="{54456A80-D629-E697-1E14-40111AB89F16}"/>
              </a:ext>
            </a:extLst>
          </p:cNvPr>
          <p:cNvPicPr>
            <a:picLocks noChangeAspect="1"/>
          </p:cNvPicPr>
          <p:nvPr userDrawn="1"/>
        </p:nvPicPr>
        <p:blipFill rotWithShape="1">
          <a:blip r:embed="rId5"/>
          <a:srcRect l="1237" t="4112" r="2958" b="5392"/>
          <a:stretch/>
        </p:blipFill>
        <p:spPr>
          <a:xfrm>
            <a:off x="9019309" y="5833695"/>
            <a:ext cx="3172691" cy="967374"/>
          </a:xfrm>
          <a:prstGeom prst="rect">
            <a:avLst/>
          </a:prstGeom>
        </p:spPr>
      </p:pic>
      <p:pic>
        <p:nvPicPr>
          <p:cNvPr id="7" name="Picture 10">
            <a:extLst>
              <a:ext uri="{FF2B5EF4-FFF2-40B4-BE49-F238E27FC236}">
                <a16:creationId xmlns:a16="http://schemas.microsoft.com/office/drawing/2014/main" id="{7B5FD71F-8061-0556-366B-CED2C9A2A47F}"/>
              </a:ext>
            </a:extLst>
          </p:cNvPr>
          <p:cNvPicPr>
            <a:picLocks noChangeAspect="1"/>
          </p:cNvPicPr>
          <p:nvPr userDrawn="1"/>
        </p:nvPicPr>
        <p:blipFill>
          <a:blip r:embed="rId6"/>
          <a:srcRect/>
          <a:stretch>
            <a:fillRect/>
          </a:stretch>
        </p:blipFill>
        <p:spPr>
          <a:xfrm>
            <a:off x="366482" y="6013129"/>
            <a:ext cx="3265054" cy="691017"/>
          </a:xfrm>
          <a:prstGeom prst="rect">
            <a:avLst/>
          </a:prstGeom>
        </p:spPr>
      </p:pic>
      <p:sp>
        <p:nvSpPr>
          <p:cNvPr id="2" name="Title Placeholder 1">
            <a:extLst>
              <a:ext uri="{FF2B5EF4-FFF2-40B4-BE49-F238E27FC236}">
                <a16:creationId xmlns:a16="http://schemas.microsoft.com/office/drawing/2014/main" id="{F15851D7-C2BF-ACE8-BA3D-40DC9D749FEA}"/>
              </a:ext>
            </a:extLst>
          </p:cNvPr>
          <p:cNvSpPr>
            <a:spLocks noGrp="1"/>
          </p:cNvSpPr>
          <p:nvPr>
            <p:ph type="title"/>
          </p:nvPr>
        </p:nvSpPr>
        <p:spPr>
          <a:xfrm>
            <a:off x="2838580" y="2326409"/>
            <a:ext cx="4673600" cy="13554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4400" dirty="0">
                <a:solidFill>
                  <a:srgbClr val="000000"/>
                </a:solidFill>
                <a:latin typeface="Kollektif"/>
              </a:rPr>
            </a:br>
            <a:endParaRPr lang="en-US" dirty="0"/>
          </a:p>
        </p:txBody>
      </p:sp>
      <p:sp>
        <p:nvSpPr>
          <p:cNvPr id="3" name="Text Placeholder 2">
            <a:extLst>
              <a:ext uri="{FF2B5EF4-FFF2-40B4-BE49-F238E27FC236}">
                <a16:creationId xmlns:a16="http://schemas.microsoft.com/office/drawing/2014/main" id="{FC4CA2B0-AC12-D137-59A3-B874EB87C0BB}"/>
              </a:ext>
            </a:extLst>
          </p:cNvPr>
          <p:cNvSpPr>
            <a:spLocks noGrp="1"/>
          </p:cNvSpPr>
          <p:nvPr>
            <p:ph type="body" idx="1"/>
          </p:nvPr>
        </p:nvSpPr>
        <p:spPr>
          <a:xfrm>
            <a:off x="6844146" y="672844"/>
            <a:ext cx="5066616" cy="4510869"/>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2203570588"/>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0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84683"/>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0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064189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0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868184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0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262851"/>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000" u="sng"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488A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C056D-3F09-56D6-BD13-7B3505846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Lorem Ipsum</a:t>
            </a:r>
          </a:p>
        </p:txBody>
      </p:sp>
      <p:sp>
        <p:nvSpPr>
          <p:cNvPr id="3" name="Text Placeholder 2">
            <a:extLst>
              <a:ext uri="{FF2B5EF4-FFF2-40B4-BE49-F238E27FC236}">
                <a16:creationId xmlns:a16="http://schemas.microsoft.com/office/drawing/2014/main" id="{E4A66B1A-9DE1-211F-0C5E-17FB9517C899}"/>
              </a:ext>
            </a:extLst>
          </p:cNvPr>
          <p:cNvSpPr>
            <a:spLocks noGrp="1"/>
          </p:cNvSpPr>
          <p:nvPr>
            <p:ph type="body" idx="1"/>
          </p:nvPr>
        </p:nvSpPr>
        <p:spPr>
          <a:xfrm>
            <a:off x="766618" y="1825625"/>
            <a:ext cx="10587182" cy="3088120"/>
          </a:xfrm>
          <a:prstGeom prst="rect">
            <a:avLst/>
          </a:prstGeom>
        </p:spPr>
        <p:txBody>
          <a:bodyPr vert="horz" lIns="91440" tIns="45720" rIns="91440" bIns="45720" rtlCol="0">
            <a:normAutofit/>
          </a:bodyPr>
          <a:lstStyle/>
          <a:p>
            <a:pPr lvl="0"/>
            <a:r>
              <a:rPr lang="en-US" dirty="0"/>
              <a:t>lorem ipsum lorem ipsum Lorem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a:t>
            </a:r>
            <a:r>
              <a:rPr lang="en-US" dirty="0"/>
              <a:t>.</a:t>
            </a:r>
          </a:p>
          <a:p>
            <a:pPr lvl="0"/>
            <a:endParaRPr lang="en-US" dirty="0"/>
          </a:p>
        </p:txBody>
      </p:sp>
      <p:pic>
        <p:nvPicPr>
          <p:cNvPr id="18" name="Picture 10">
            <a:extLst>
              <a:ext uri="{FF2B5EF4-FFF2-40B4-BE49-F238E27FC236}">
                <a16:creationId xmlns:a16="http://schemas.microsoft.com/office/drawing/2014/main" id="{16735154-4441-3B85-84E3-4FF33ED077CF}"/>
              </a:ext>
            </a:extLst>
          </p:cNvPr>
          <p:cNvPicPr>
            <a:picLocks noChangeAspect="1"/>
          </p:cNvPicPr>
          <p:nvPr userDrawn="1"/>
        </p:nvPicPr>
        <p:blipFill>
          <a:blip r:embed="rId3"/>
          <a:srcRect/>
          <a:stretch>
            <a:fillRect/>
          </a:stretch>
        </p:blipFill>
        <p:spPr>
          <a:xfrm>
            <a:off x="152401" y="6018057"/>
            <a:ext cx="3265054" cy="691017"/>
          </a:xfrm>
          <a:prstGeom prst="rect">
            <a:avLst/>
          </a:prstGeom>
        </p:spPr>
      </p:pic>
    </p:spTree>
    <p:extLst>
      <p:ext uri="{BB962C8B-B14F-4D97-AF65-F5344CB8AC3E}">
        <p14:creationId xmlns:p14="http://schemas.microsoft.com/office/powerpoint/2010/main" val="3072711105"/>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F7C62-DC85-FA2E-78A9-982C0AE1B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5EEDAF-42F3-9377-EE0F-A324E7C27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pic>
        <p:nvPicPr>
          <p:cNvPr id="7" name="Picture 2">
            <a:extLst>
              <a:ext uri="{FF2B5EF4-FFF2-40B4-BE49-F238E27FC236}">
                <a16:creationId xmlns:a16="http://schemas.microsoft.com/office/drawing/2014/main" id="{1445FFEC-974E-B013-35DF-964AED005C07}"/>
              </a:ext>
            </a:extLst>
          </p:cNvPr>
          <p:cNvPicPr>
            <a:picLocks noChangeAspect="1"/>
          </p:cNvPicPr>
          <p:nvPr userDrawn="1"/>
        </p:nvPicPr>
        <p:blipFill>
          <a:blip r:embed="rId3">
            <a:alphaModFix amt="39000"/>
          </a:blip>
          <a:srcRect/>
          <a:stretch>
            <a:fillRect/>
          </a:stretch>
        </p:blipFill>
        <p:spPr>
          <a:xfrm>
            <a:off x="114545" y="3873975"/>
            <a:ext cx="3509803" cy="2917523"/>
          </a:xfrm>
          <a:prstGeom prst="rect">
            <a:avLst/>
          </a:prstGeom>
        </p:spPr>
      </p:pic>
      <p:pic>
        <p:nvPicPr>
          <p:cNvPr id="8" name="Picture 10">
            <a:extLst>
              <a:ext uri="{FF2B5EF4-FFF2-40B4-BE49-F238E27FC236}">
                <a16:creationId xmlns:a16="http://schemas.microsoft.com/office/drawing/2014/main" id="{C0357A4F-56E6-29A1-79BB-211BE7EF3CD1}"/>
              </a:ext>
            </a:extLst>
          </p:cNvPr>
          <p:cNvPicPr>
            <a:picLocks noChangeAspect="1"/>
          </p:cNvPicPr>
          <p:nvPr userDrawn="1"/>
        </p:nvPicPr>
        <p:blipFill>
          <a:blip r:embed="rId4"/>
          <a:srcRect/>
          <a:stretch>
            <a:fillRect/>
          </a:stretch>
        </p:blipFill>
        <p:spPr>
          <a:xfrm>
            <a:off x="274471" y="6009153"/>
            <a:ext cx="3656942" cy="773956"/>
          </a:xfrm>
          <a:prstGeom prst="rect">
            <a:avLst/>
          </a:prstGeom>
        </p:spPr>
      </p:pic>
      <p:pic>
        <p:nvPicPr>
          <p:cNvPr id="9" name="Picture 8">
            <a:extLst>
              <a:ext uri="{FF2B5EF4-FFF2-40B4-BE49-F238E27FC236}">
                <a16:creationId xmlns:a16="http://schemas.microsoft.com/office/drawing/2014/main" id="{7D820621-E508-C114-13B1-952ABCE9B821}"/>
              </a:ext>
            </a:extLst>
          </p:cNvPr>
          <p:cNvPicPr>
            <a:picLocks noChangeAspect="1"/>
          </p:cNvPicPr>
          <p:nvPr userDrawn="1"/>
        </p:nvPicPr>
        <p:blipFill rotWithShape="1">
          <a:blip r:embed="rId5"/>
          <a:srcRect l="1237" t="4112" r="2958" b="5392"/>
          <a:stretch/>
        </p:blipFill>
        <p:spPr>
          <a:xfrm>
            <a:off x="9309492" y="5937569"/>
            <a:ext cx="2798617" cy="853317"/>
          </a:xfrm>
          <a:prstGeom prst="rect">
            <a:avLst/>
          </a:prstGeom>
        </p:spPr>
      </p:pic>
    </p:spTree>
    <p:extLst>
      <p:ext uri="{BB962C8B-B14F-4D97-AF65-F5344CB8AC3E}">
        <p14:creationId xmlns:p14="http://schemas.microsoft.com/office/powerpoint/2010/main" val="872226615"/>
      </p:ext>
    </p:extLst>
  </p:cSld>
  <p:clrMap bg1="lt1" tx1="dk1" bg2="lt2" tx2="dk2" accent1="accent1" accent2="accent2" accent3="accent3" accent4="accent4" accent5="accent5" accent6="accent6" hlink="hlink" folHlink="folHlink"/>
  <p:sldLayoutIdLst>
    <p:sldLayoutId id="21474837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488A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C056D-3F09-56D6-BD13-7B3505846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Lorem Ipsum</a:t>
            </a:r>
          </a:p>
        </p:txBody>
      </p:sp>
      <p:sp>
        <p:nvSpPr>
          <p:cNvPr id="3" name="Text Placeholder 2">
            <a:extLst>
              <a:ext uri="{FF2B5EF4-FFF2-40B4-BE49-F238E27FC236}">
                <a16:creationId xmlns:a16="http://schemas.microsoft.com/office/drawing/2014/main" id="{E4A66B1A-9DE1-211F-0C5E-17FB9517C899}"/>
              </a:ext>
            </a:extLst>
          </p:cNvPr>
          <p:cNvSpPr>
            <a:spLocks noGrp="1"/>
          </p:cNvSpPr>
          <p:nvPr>
            <p:ph type="body" idx="1"/>
          </p:nvPr>
        </p:nvSpPr>
        <p:spPr>
          <a:xfrm>
            <a:off x="766618" y="1825625"/>
            <a:ext cx="10587182" cy="3088120"/>
          </a:xfrm>
          <a:prstGeom prst="rect">
            <a:avLst/>
          </a:prstGeom>
        </p:spPr>
        <p:txBody>
          <a:bodyPr vert="horz" lIns="91440" tIns="45720" rIns="91440" bIns="45720" rtlCol="0">
            <a:normAutofit/>
          </a:bodyPr>
          <a:lstStyle/>
          <a:p>
            <a:pPr lvl="0"/>
            <a:r>
              <a:rPr lang="en-US" dirty="0"/>
              <a:t>lorem ipsum lorem ipsum Lorem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a:t>
            </a:r>
            <a:r>
              <a:rPr lang="en-US" dirty="0"/>
              <a:t>.</a:t>
            </a:r>
          </a:p>
          <a:p>
            <a:pPr lvl="0"/>
            <a:endParaRPr lang="en-US" dirty="0"/>
          </a:p>
        </p:txBody>
      </p:sp>
      <p:pic>
        <p:nvPicPr>
          <p:cNvPr id="18" name="Picture 10">
            <a:extLst>
              <a:ext uri="{FF2B5EF4-FFF2-40B4-BE49-F238E27FC236}">
                <a16:creationId xmlns:a16="http://schemas.microsoft.com/office/drawing/2014/main" id="{16735154-4441-3B85-84E3-4FF33ED077CF}"/>
              </a:ext>
            </a:extLst>
          </p:cNvPr>
          <p:cNvPicPr>
            <a:picLocks noChangeAspect="1"/>
          </p:cNvPicPr>
          <p:nvPr userDrawn="1"/>
        </p:nvPicPr>
        <p:blipFill>
          <a:blip r:embed="rId3"/>
          <a:srcRect/>
          <a:stretch>
            <a:fillRect/>
          </a:stretch>
        </p:blipFill>
        <p:spPr>
          <a:xfrm>
            <a:off x="152401" y="6018057"/>
            <a:ext cx="3265054" cy="691017"/>
          </a:xfrm>
          <a:prstGeom prst="rect">
            <a:avLst/>
          </a:prstGeom>
        </p:spPr>
      </p:pic>
      <p:pic>
        <p:nvPicPr>
          <p:cNvPr id="4" name="Picture 2">
            <a:extLst>
              <a:ext uri="{FF2B5EF4-FFF2-40B4-BE49-F238E27FC236}">
                <a16:creationId xmlns:a16="http://schemas.microsoft.com/office/drawing/2014/main" id="{0B67CCD4-F770-6313-5F0B-ED2280249CBD}"/>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34203" y="365126"/>
            <a:ext cx="1881451" cy="1646270"/>
          </a:xfrm>
          <a:prstGeom prst="rect">
            <a:avLst/>
          </a:prstGeom>
        </p:spPr>
      </p:pic>
    </p:spTree>
    <p:extLst>
      <p:ext uri="{BB962C8B-B14F-4D97-AF65-F5344CB8AC3E}">
        <p14:creationId xmlns:p14="http://schemas.microsoft.com/office/powerpoint/2010/main" val="218712023"/>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a:extLst>
              <a:ext uri="{FF2B5EF4-FFF2-40B4-BE49-F238E27FC236}">
                <a16:creationId xmlns:a16="http://schemas.microsoft.com/office/drawing/2014/main" id="{A615DBE0-4E72-35BF-0B82-4354D973BB48}"/>
              </a:ext>
            </a:extLst>
          </p:cNvPr>
          <p:cNvPicPr>
            <a:picLocks noGrp="1" noRot="1" noChangeAspect="1" noMove="1" noResize="1" noEditPoints="1" noAdjustHandles="1" noChangeArrowheads="1" noChangeShapeType="1" noCrop="1"/>
          </p:cNvPicPr>
          <p:nvPr userDrawn="1"/>
        </p:nvPicPr>
        <p:blipFill>
          <a:blip r:embed="rId3">
            <a:alphaModFix amt="98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4244990" y="1699490"/>
            <a:ext cx="3484224" cy="3484224"/>
          </a:xfrm>
          <a:prstGeom prst="rect">
            <a:avLst/>
          </a:prstGeom>
        </p:spPr>
      </p:pic>
      <p:pic>
        <p:nvPicPr>
          <p:cNvPr id="10" name="Picture 2">
            <a:extLst>
              <a:ext uri="{FF2B5EF4-FFF2-40B4-BE49-F238E27FC236}">
                <a16:creationId xmlns:a16="http://schemas.microsoft.com/office/drawing/2014/main" id="{369FE449-573D-38C0-EAC1-1932B904C9EB}"/>
              </a:ext>
            </a:extLst>
          </p:cNvPr>
          <p:cNvPicPr>
            <a:picLocks noGrp="1" noRot="1" noChangeAspect="1" noMove="1" noResize="1" noEditPoints="1" noAdjustHandles="1" noChangeArrowheads="1" noChangeShapeType="1" noCrop="1"/>
          </p:cNvPicPr>
          <p:nvPr userDrawn="1"/>
        </p:nvPicPr>
        <p:blipFill>
          <a:blip r:embed="rId5">
            <a:alphaModFix amt="64000"/>
          </a:blip>
          <a:srcRect/>
          <a:stretch>
            <a:fillRect/>
          </a:stretch>
        </p:blipFill>
        <p:spPr>
          <a:xfrm rot="18176384">
            <a:off x="4528529" y="1634558"/>
            <a:ext cx="4844611" cy="4027083"/>
          </a:xfrm>
          <a:prstGeom prst="rect">
            <a:avLst/>
          </a:prstGeom>
        </p:spPr>
      </p:pic>
      <p:pic>
        <p:nvPicPr>
          <p:cNvPr id="8" name="Picture 7">
            <a:extLst>
              <a:ext uri="{FF2B5EF4-FFF2-40B4-BE49-F238E27FC236}">
                <a16:creationId xmlns:a16="http://schemas.microsoft.com/office/drawing/2014/main" id="{54456A80-D629-E697-1E14-40111AB89F16}"/>
              </a:ext>
            </a:extLst>
          </p:cNvPr>
          <p:cNvPicPr>
            <a:picLocks noChangeAspect="1"/>
          </p:cNvPicPr>
          <p:nvPr userDrawn="1"/>
        </p:nvPicPr>
        <p:blipFill rotWithShape="1">
          <a:blip r:embed="rId6"/>
          <a:srcRect l="1237" t="4112" r="2958" b="5392"/>
          <a:stretch/>
        </p:blipFill>
        <p:spPr>
          <a:xfrm>
            <a:off x="8969433" y="5818487"/>
            <a:ext cx="3222567" cy="982582"/>
          </a:xfrm>
          <a:prstGeom prst="rect">
            <a:avLst/>
          </a:prstGeom>
        </p:spPr>
      </p:pic>
      <p:pic>
        <p:nvPicPr>
          <p:cNvPr id="7" name="Picture 10">
            <a:extLst>
              <a:ext uri="{FF2B5EF4-FFF2-40B4-BE49-F238E27FC236}">
                <a16:creationId xmlns:a16="http://schemas.microsoft.com/office/drawing/2014/main" id="{7B5FD71F-8061-0556-366B-CED2C9A2A47F}"/>
              </a:ext>
            </a:extLst>
          </p:cNvPr>
          <p:cNvPicPr>
            <a:picLocks noChangeAspect="1"/>
          </p:cNvPicPr>
          <p:nvPr userDrawn="1"/>
        </p:nvPicPr>
        <p:blipFill>
          <a:blip r:embed="rId7"/>
          <a:srcRect/>
          <a:stretch>
            <a:fillRect/>
          </a:stretch>
        </p:blipFill>
        <p:spPr>
          <a:xfrm>
            <a:off x="106219" y="6073475"/>
            <a:ext cx="3265054" cy="691017"/>
          </a:xfrm>
          <a:prstGeom prst="rect">
            <a:avLst/>
          </a:prstGeom>
        </p:spPr>
      </p:pic>
      <p:sp>
        <p:nvSpPr>
          <p:cNvPr id="2" name="Title Placeholder 1">
            <a:extLst>
              <a:ext uri="{FF2B5EF4-FFF2-40B4-BE49-F238E27FC236}">
                <a16:creationId xmlns:a16="http://schemas.microsoft.com/office/drawing/2014/main" id="{F15851D7-C2BF-ACE8-BA3D-40DC9D749FEA}"/>
              </a:ext>
            </a:extLst>
          </p:cNvPr>
          <p:cNvSpPr>
            <a:spLocks noGrp="1"/>
          </p:cNvSpPr>
          <p:nvPr>
            <p:ph type="title"/>
          </p:nvPr>
        </p:nvSpPr>
        <p:spPr>
          <a:xfrm>
            <a:off x="106219" y="2189018"/>
            <a:ext cx="4673600" cy="14590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sz="4400" dirty="0">
                <a:solidFill>
                  <a:srgbClr val="000000"/>
                </a:solidFill>
                <a:latin typeface="Kollektif"/>
              </a:rPr>
            </a:br>
            <a:endParaRPr lang="en-US" dirty="0"/>
          </a:p>
        </p:txBody>
      </p:sp>
      <p:sp>
        <p:nvSpPr>
          <p:cNvPr id="3" name="Text Placeholder 2">
            <a:extLst>
              <a:ext uri="{FF2B5EF4-FFF2-40B4-BE49-F238E27FC236}">
                <a16:creationId xmlns:a16="http://schemas.microsoft.com/office/drawing/2014/main" id="{FC4CA2B0-AC12-D137-59A3-B874EB87C0BB}"/>
              </a:ext>
            </a:extLst>
          </p:cNvPr>
          <p:cNvSpPr>
            <a:spLocks noGrp="1"/>
          </p:cNvSpPr>
          <p:nvPr>
            <p:ph type="body" idx="1"/>
          </p:nvPr>
        </p:nvSpPr>
        <p:spPr>
          <a:xfrm>
            <a:off x="6844146" y="672844"/>
            <a:ext cx="5066616" cy="4510869"/>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83439551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488A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C056D-3F09-56D6-BD13-7B3505846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Lorem Ipsum</a:t>
            </a:r>
          </a:p>
        </p:txBody>
      </p:sp>
      <p:sp>
        <p:nvSpPr>
          <p:cNvPr id="3" name="Text Placeholder 2">
            <a:extLst>
              <a:ext uri="{FF2B5EF4-FFF2-40B4-BE49-F238E27FC236}">
                <a16:creationId xmlns:a16="http://schemas.microsoft.com/office/drawing/2014/main" id="{E4A66B1A-9DE1-211F-0C5E-17FB9517C899}"/>
              </a:ext>
            </a:extLst>
          </p:cNvPr>
          <p:cNvSpPr>
            <a:spLocks noGrp="1"/>
          </p:cNvSpPr>
          <p:nvPr>
            <p:ph type="body" idx="1"/>
          </p:nvPr>
        </p:nvSpPr>
        <p:spPr>
          <a:xfrm>
            <a:off x="766618" y="1825625"/>
            <a:ext cx="6008255" cy="3088120"/>
          </a:xfrm>
          <a:prstGeom prst="rect">
            <a:avLst/>
          </a:prstGeom>
        </p:spPr>
        <p:txBody>
          <a:bodyPr vert="horz" lIns="91440" tIns="45720" rIns="91440" bIns="45720" rtlCol="0">
            <a:normAutofit/>
          </a:bodyPr>
          <a:lstStyle/>
          <a:p>
            <a:pPr lvl="0"/>
            <a:r>
              <a:rPr lang="en-US" dirty="0"/>
              <a:t>lorem ipsum lorem ipsum Lorem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a:t>
            </a:r>
            <a:r>
              <a:rPr lang="en-US" dirty="0"/>
              <a:t>.</a:t>
            </a:r>
          </a:p>
          <a:p>
            <a:pPr lvl="0"/>
            <a:endParaRPr lang="en-US" dirty="0"/>
          </a:p>
        </p:txBody>
      </p:sp>
      <p:pic>
        <p:nvPicPr>
          <p:cNvPr id="18" name="Picture 10">
            <a:extLst>
              <a:ext uri="{FF2B5EF4-FFF2-40B4-BE49-F238E27FC236}">
                <a16:creationId xmlns:a16="http://schemas.microsoft.com/office/drawing/2014/main" id="{16735154-4441-3B85-84E3-4FF33ED077CF}"/>
              </a:ext>
            </a:extLst>
          </p:cNvPr>
          <p:cNvPicPr>
            <a:picLocks noChangeAspect="1"/>
          </p:cNvPicPr>
          <p:nvPr userDrawn="1"/>
        </p:nvPicPr>
        <p:blipFill>
          <a:blip r:embed="rId3"/>
          <a:srcRect/>
          <a:stretch>
            <a:fillRect/>
          </a:stretch>
        </p:blipFill>
        <p:spPr>
          <a:xfrm>
            <a:off x="152401" y="6018057"/>
            <a:ext cx="3265054" cy="691017"/>
          </a:xfrm>
          <a:prstGeom prst="rect">
            <a:avLst/>
          </a:prstGeom>
        </p:spPr>
      </p:pic>
      <p:pic>
        <p:nvPicPr>
          <p:cNvPr id="4" name="Picture 2">
            <a:extLst>
              <a:ext uri="{FF2B5EF4-FFF2-40B4-BE49-F238E27FC236}">
                <a16:creationId xmlns:a16="http://schemas.microsoft.com/office/drawing/2014/main" id="{8E3FB9F1-9393-379E-6B27-BB41DE0116A9}"/>
              </a:ext>
            </a:extLst>
          </p:cNvPr>
          <p:cNvPicPr>
            <a:picLocks noChangeAspect="1"/>
          </p:cNvPicPr>
          <p:nvPr userDrawn="1"/>
        </p:nvPicPr>
        <p:blipFill>
          <a:blip r:embed="rId4"/>
          <a:srcRect/>
          <a:stretch>
            <a:fillRect/>
          </a:stretch>
        </p:blipFill>
        <p:spPr>
          <a:xfrm>
            <a:off x="6973368" y="1909478"/>
            <a:ext cx="4903277" cy="3268852"/>
          </a:xfrm>
          <a:prstGeom prst="rect">
            <a:avLst/>
          </a:prstGeom>
        </p:spPr>
      </p:pic>
    </p:spTree>
    <p:extLst>
      <p:ext uri="{BB962C8B-B14F-4D97-AF65-F5344CB8AC3E}">
        <p14:creationId xmlns:p14="http://schemas.microsoft.com/office/powerpoint/2010/main" val="723949441"/>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F7C62-DC85-FA2E-78A9-982C0AE1B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5EEDAF-42F3-9377-EE0F-A324E7C27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pic>
        <p:nvPicPr>
          <p:cNvPr id="7" name="Picture 2">
            <a:extLst>
              <a:ext uri="{FF2B5EF4-FFF2-40B4-BE49-F238E27FC236}">
                <a16:creationId xmlns:a16="http://schemas.microsoft.com/office/drawing/2014/main" id="{1445FFEC-974E-B013-35DF-964AED005C07}"/>
              </a:ext>
            </a:extLst>
          </p:cNvPr>
          <p:cNvPicPr>
            <a:picLocks noChangeAspect="1"/>
          </p:cNvPicPr>
          <p:nvPr userDrawn="1"/>
        </p:nvPicPr>
        <p:blipFill>
          <a:blip r:embed="rId3">
            <a:alphaModFix amt="39000"/>
          </a:blip>
          <a:srcRect/>
          <a:stretch>
            <a:fillRect/>
          </a:stretch>
        </p:blipFill>
        <p:spPr>
          <a:xfrm>
            <a:off x="114545" y="3873975"/>
            <a:ext cx="3509803" cy="2917523"/>
          </a:xfrm>
          <a:prstGeom prst="rect">
            <a:avLst/>
          </a:prstGeom>
        </p:spPr>
      </p:pic>
      <p:pic>
        <p:nvPicPr>
          <p:cNvPr id="8" name="Picture 10">
            <a:extLst>
              <a:ext uri="{FF2B5EF4-FFF2-40B4-BE49-F238E27FC236}">
                <a16:creationId xmlns:a16="http://schemas.microsoft.com/office/drawing/2014/main" id="{C0357A4F-56E6-29A1-79BB-211BE7EF3CD1}"/>
              </a:ext>
            </a:extLst>
          </p:cNvPr>
          <p:cNvPicPr>
            <a:picLocks noChangeAspect="1"/>
          </p:cNvPicPr>
          <p:nvPr userDrawn="1"/>
        </p:nvPicPr>
        <p:blipFill>
          <a:blip r:embed="rId4"/>
          <a:srcRect/>
          <a:stretch>
            <a:fillRect/>
          </a:stretch>
        </p:blipFill>
        <p:spPr>
          <a:xfrm>
            <a:off x="257693" y="6017542"/>
            <a:ext cx="3656942" cy="773956"/>
          </a:xfrm>
          <a:prstGeom prst="rect">
            <a:avLst/>
          </a:prstGeom>
        </p:spPr>
      </p:pic>
      <p:pic>
        <p:nvPicPr>
          <p:cNvPr id="9" name="Picture 8">
            <a:extLst>
              <a:ext uri="{FF2B5EF4-FFF2-40B4-BE49-F238E27FC236}">
                <a16:creationId xmlns:a16="http://schemas.microsoft.com/office/drawing/2014/main" id="{7D820621-E508-C114-13B1-952ABCE9B821}"/>
              </a:ext>
            </a:extLst>
          </p:cNvPr>
          <p:cNvPicPr>
            <a:picLocks noChangeAspect="1"/>
          </p:cNvPicPr>
          <p:nvPr userDrawn="1"/>
        </p:nvPicPr>
        <p:blipFill rotWithShape="1">
          <a:blip r:embed="rId5"/>
          <a:srcRect l="1237" t="4112" r="2958" b="5392"/>
          <a:stretch/>
        </p:blipFill>
        <p:spPr>
          <a:xfrm>
            <a:off x="9002210" y="5885411"/>
            <a:ext cx="3189789" cy="972588"/>
          </a:xfrm>
          <a:prstGeom prst="rect">
            <a:avLst/>
          </a:prstGeom>
        </p:spPr>
      </p:pic>
    </p:spTree>
    <p:extLst>
      <p:ext uri="{BB962C8B-B14F-4D97-AF65-F5344CB8AC3E}">
        <p14:creationId xmlns:p14="http://schemas.microsoft.com/office/powerpoint/2010/main" val="2528299929"/>
      </p:ext>
    </p:extLst>
  </p:cSld>
  <p:clrMap bg1="lt1" tx1="dk1" bg2="lt2" tx2="dk2" accent1="accent1" accent2="accent2" accent3="accent3" accent4="accent4" accent5="accent5" accent6="accent6" hlink="hlink" folHlink="folHlink"/>
  <p:sldLayoutIdLst>
    <p:sldLayoutId id="21474837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488A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8C056D-3F09-56D6-BD13-7B3505846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Lorem Ipsum</a:t>
            </a:r>
          </a:p>
        </p:txBody>
      </p:sp>
      <p:sp>
        <p:nvSpPr>
          <p:cNvPr id="3" name="Text Placeholder 2">
            <a:extLst>
              <a:ext uri="{FF2B5EF4-FFF2-40B4-BE49-F238E27FC236}">
                <a16:creationId xmlns:a16="http://schemas.microsoft.com/office/drawing/2014/main" id="{E4A66B1A-9DE1-211F-0C5E-17FB9517C899}"/>
              </a:ext>
            </a:extLst>
          </p:cNvPr>
          <p:cNvSpPr>
            <a:spLocks noGrp="1"/>
          </p:cNvSpPr>
          <p:nvPr>
            <p:ph type="body" idx="1"/>
          </p:nvPr>
        </p:nvSpPr>
        <p:spPr>
          <a:xfrm>
            <a:off x="4139738" y="1825625"/>
            <a:ext cx="7214062" cy="3088120"/>
          </a:xfrm>
          <a:prstGeom prst="rect">
            <a:avLst/>
          </a:prstGeom>
        </p:spPr>
        <p:txBody>
          <a:bodyPr vert="horz" lIns="91440" tIns="45720" rIns="91440" bIns="45720" rtlCol="0">
            <a:normAutofit/>
          </a:bodyPr>
          <a:lstStyle/>
          <a:p>
            <a:pPr lvl="0"/>
            <a:r>
              <a:rPr lang="en-US" dirty="0"/>
              <a:t>lorem ipsum lorem ipsum Lorem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fugiat.Lorem</a:t>
            </a:r>
            <a:r>
              <a:rPr lang="en-US" dirty="0"/>
              <a:t> ipsum dolor sit </a:t>
            </a:r>
            <a:r>
              <a:rPr lang="en-US" dirty="0" err="1"/>
              <a:t>amet</a:t>
            </a:r>
            <a:r>
              <a:rPr lang="en-US" dirty="0"/>
              <a:t>. Ut </a:t>
            </a:r>
            <a:r>
              <a:rPr lang="en-US" dirty="0" err="1"/>
              <a:t>veritatis</a:t>
            </a:r>
            <a:r>
              <a:rPr lang="en-US" dirty="0"/>
              <a:t> </a:t>
            </a:r>
            <a:r>
              <a:rPr lang="en-US" dirty="0" err="1"/>
              <a:t>veniam</a:t>
            </a:r>
            <a:r>
              <a:rPr lang="en-US" dirty="0"/>
              <a:t> et </a:t>
            </a:r>
            <a:r>
              <a:rPr lang="en-US" dirty="0" err="1"/>
              <a:t>reprehenderit</a:t>
            </a:r>
            <a:r>
              <a:rPr lang="en-US" dirty="0"/>
              <a:t> </a:t>
            </a:r>
            <a:r>
              <a:rPr lang="en-US" dirty="0" err="1"/>
              <a:t>distinctio</a:t>
            </a:r>
            <a:r>
              <a:rPr lang="en-US" dirty="0"/>
              <a:t> </a:t>
            </a:r>
            <a:r>
              <a:rPr lang="en-US" dirty="0" err="1"/>
              <a:t>aut</a:t>
            </a:r>
            <a:r>
              <a:rPr lang="en-US" dirty="0"/>
              <a:t> </a:t>
            </a:r>
            <a:r>
              <a:rPr lang="en-US" dirty="0" err="1"/>
              <a:t>facere</a:t>
            </a:r>
            <a:r>
              <a:rPr lang="en-US" dirty="0"/>
              <a:t> </a:t>
            </a:r>
            <a:r>
              <a:rPr lang="en-US" dirty="0" err="1"/>
              <a:t>iure</a:t>
            </a:r>
            <a:r>
              <a:rPr lang="en-US" dirty="0"/>
              <a:t> vel </a:t>
            </a:r>
            <a:r>
              <a:rPr lang="en-US" dirty="0" err="1"/>
              <a:t>galisum</a:t>
            </a:r>
            <a:r>
              <a:rPr lang="en-US" dirty="0"/>
              <a:t> </a:t>
            </a:r>
            <a:r>
              <a:rPr lang="en-US" dirty="0" err="1"/>
              <a:t>fugiat</a:t>
            </a:r>
            <a:r>
              <a:rPr lang="en-US" dirty="0"/>
              <a:t>.</a:t>
            </a:r>
          </a:p>
          <a:p>
            <a:pPr lvl="0"/>
            <a:endParaRPr lang="en-US" dirty="0"/>
          </a:p>
        </p:txBody>
      </p:sp>
      <p:pic>
        <p:nvPicPr>
          <p:cNvPr id="18" name="Picture 10">
            <a:extLst>
              <a:ext uri="{FF2B5EF4-FFF2-40B4-BE49-F238E27FC236}">
                <a16:creationId xmlns:a16="http://schemas.microsoft.com/office/drawing/2014/main" id="{16735154-4441-3B85-84E3-4FF33ED077CF}"/>
              </a:ext>
            </a:extLst>
          </p:cNvPr>
          <p:cNvPicPr>
            <a:picLocks noChangeAspect="1"/>
          </p:cNvPicPr>
          <p:nvPr userDrawn="1"/>
        </p:nvPicPr>
        <p:blipFill>
          <a:blip r:embed="rId3"/>
          <a:srcRect/>
          <a:stretch>
            <a:fillRect/>
          </a:stretch>
        </p:blipFill>
        <p:spPr>
          <a:xfrm>
            <a:off x="152401" y="6018057"/>
            <a:ext cx="3265054" cy="691017"/>
          </a:xfrm>
          <a:prstGeom prst="rect">
            <a:avLst/>
          </a:prstGeom>
        </p:spPr>
      </p:pic>
      <p:pic>
        <p:nvPicPr>
          <p:cNvPr id="4" name="Picture 2">
            <a:extLst>
              <a:ext uri="{FF2B5EF4-FFF2-40B4-BE49-F238E27FC236}">
                <a16:creationId xmlns:a16="http://schemas.microsoft.com/office/drawing/2014/main" id="{1B8DAABD-15A2-41D8-B2F6-87A2B7281055}"/>
              </a:ext>
            </a:extLst>
          </p:cNvPr>
          <p:cNvPicPr>
            <a:picLocks noChangeAspect="1"/>
          </p:cNvPicPr>
          <p:nvPr userDrawn="1"/>
        </p:nvPicPr>
        <p:blipFill>
          <a:blip r:embed="rId4"/>
          <a:srcRect/>
          <a:stretch>
            <a:fillRect/>
          </a:stretch>
        </p:blipFill>
        <p:spPr>
          <a:xfrm>
            <a:off x="554875" y="2277362"/>
            <a:ext cx="2670464" cy="2303275"/>
          </a:xfrm>
          <a:prstGeom prst="rect">
            <a:avLst/>
          </a:prstGeom>
        </p:spPr>
      </p:pic>
    </p:spTree>
    <p:extLst>
      <p:ext uri="{BB962C8B-B14F-4D97-AF65-F5344CB8AC3E}">
        <p14:creationId xmlns:p14="http://schemas.microsoft.com/office/powerpoint/2010/main" val="3574646557"/>
      </p:ext>
    </p:extLst>
  </p:cSld>
  <p:clrMap bg1="lt1" tx1="dk1" bg2="lt2" tx2="dk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4F7C62-DC85-FA2E-78A9-982C0AE1B6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5EEDAF-42F3-9377-EE0F-A324E7C27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p:txBody>
      </p:sp>
      <p:pic>
        <p:nvPicPr>
          <p:cNvPr id="7" name="Picture 2">
            <a:extLst>
              <a:ext uri="{FF2B5EF4-FFF2-40B4-BE49-F238E27FC236}">
                <a16:creationId xmlns:a16="http://schemas.microsoft.com/office/drawing/2014/main" id="{1445FFEC-974E-B013-35DF-964AED005C07}"/>
              </a:ext>
            </a:extLst>
          </p:cNvPr>
          <p:cNvPicPr>
            <a:picLocks noChangeAspect="1"/>
          </p:cNvPicPr>
          <p:nvPr userDrawn="1"/>
        </p:nvPicPr>
        <p:blipFill>
          <a:blip r:embed="rId3">
            <a:alphaModFix amt="39000"/>
          </a:blip>
          <a:srcRect/>
          <a:stretch>
            <a:fillRect/>
          </a:stretch>
        </p:blipFill>
        <p:spPr>
          <a:xfrm>
            <a:off x="114545" y="3873975"/>
            <a:ext cx="3509803" cy="2917523"/>
          </a:xfrm>
          <a:prstGeom prst="rect">
            <a:avLst/>
          </a:prstGeom>
        </p:spPr>
      </p:pic>
      <p:pic>
        <p:nvPicPr>
          <p:cNvPr id="8" name="Picture 10">
            <a:extLst>
              <a:ext uri="{FF2B5EF4-FFF2-40B4-BE49-F238E27FC236}">
                <a16:creationId xmlns:a16="http://schemas.microsoft.com/office/drawing/2014/main" id="{C0357A4F-56E6-29A1-79BB-211BE7EF3CD1}"/>
              </a:ext>
            </a:extLst>
          </p:cNvPr>
          <p:cNvPicPr>
            <a:picLocks noChangeAspect="1"/>
          </p:cNvPicPr>
          <p:nvPr userDrawn="1"/>
        </p:nvPicPr>
        <p:blipFill>
          <a:blip r:embed="rId4"/>
          <a:srcRect/>
          <a:stretch>
            <a:fillRect/>
          </a:stretch>
        </p:blipFill>
        <p:spPr>
          <a:xfrm>
            <a:off x="257693" y="6017542"/>
            <a:ext cx="3656942" cy="773956"/>
          </a:xfrm>
          <a:prstGeom prst="rect">
            <a:avLst/>
          </a:prstGeom>
        </p:spPr>
      </p:pic>
      <p:pic>
        <p:nvPicPr>
          <p:cNvPr id="9" name="Picture 8">
            <a:extLst>
              <a:ext uri="{FF2B5EF4-FFF2-40B4-BE49-F238E27FC236}">
                <a16:creationId xmlns:a16="http://schemas.microsoft.com/office/drawing/2014/main" id="{7D820621-E508-C114-13B1-952ABCE9B821}"/>
              </a:ext>
            </a:extLst>
          </p:cNvPr>
          <p:cNvPicPr>
            <a:picLocks noChangeAspect="1"/>
          </p:cNvPicPr>
          <p:nvPr userDrawn="1"/>
        </p:nvPicPr>
        <p:blipFill rotWithShape="1">
          <a:blip r:embed="rId5"/>
          <a:srcRect l="1237" t="4112" r="2958" b="5392"/>
          <a:stretch/>
        </p:blipFill>
        <p:spPr>
          <a:xfrm>
            <a:off x="9102436" y="5915969"/>
            <a:ext cx="3089564" cy="942029"/>
          </a:xfrm>
          <a:prstGeom prst="rect">
            <a:avLst/>
          </a:prstGeom>
        </p:spPr>
      </p:pic>
      <p:pic>
        <p:nvPicPr>
          <p:cNvPr id="4" name="Picture 8">
            <a:extLst>
              <a:ext uri="{FF2B5EF4-FFF2-40B4-BE49-F238E27FC236}">
                <a16:creationId xmlns:a16="http://schemas.microsoft.com/office/drawing/2014/main" id="{4AF26DC5-02BA-DDEB-1062-3D00F1474222}"/>
              </a:ext>
            </a:extLst>
          </p:cNvPr>
          <p:cNvPicPr>
            <a:picLocks noChangeAspect="1"/>
          </p:cNvPicPr>
          <p:nvPr userDrawn="1"/>
        </p:nvPicPr>
        <p:blipFill>
          <a:blip r:embed="rId6"/>
          <a:srcRect/>
          <a:stretch>
            <a:fillRect/>
          </a:stretch>
        </p:blipFill>
        <p:spPr>
          <a:xfrm>
            <a:off x="7732755" y="2723235"/>
            <a:ext cx="3621045" cy="2414030"/>
          </a:xfrm>
          <a:prstGeom prst="rect">
            <a:avLst/>
          </a:prstGeom>
        </p:spPr>
      </p:pic>
    </p:spTree>
    <p:extLst>
      <p:ext uri="{BB962C8B-B14F-4D97-AF65-F5344CB8AC3E}">
        <p14:creationId xmlns:p14="http://schemas.microsoft.com/office/powerpoint/2010/main" val="3795557028"/>
      </p:ext>
    </p:extLst>
  </p:cSld>
  <p:clrMap bg1="lt1" tx1="dk1" bg2="lt2" tx2="dk2" accent1="accent1" accent2="accent2" accent3="accent3" accent4="accent4" accent5="accent5" accent6="accent6" hlink="hlink" folHlink="folHlink"/>
  <p:sldLayoutIdLst>
    <p:sldLayoutId id="21474837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pkirsch@kaplankirsch.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FA8F-AF9D-E8F9-9B55-C95FDE4A09D7}"/>
              </a:ext>
            </a:extLst>
          </p:cNvPr>
          <p:cNvSpPr>
            <a:spLocks noGrp="1"/>
          </p:cNvSpPr>
          <p:nvPr>
            <p:ph type="ctrTitle"/>
          </p:nvPr>
        </p:nvSpPr>
        <p:spPr>
          <a:xfrm>
            <a:off x="813787" y="1269507"/>
            <a:ext cx="6022019" cy="2958544"/>
          </a:xfrm>
        </p:spPr>
        <p:txBody>
          <a:bodyPr/>
          <a:lstStyle/>
          <a:p>
            <a:pPr algn="l"/>
            <a:r>
              <a:rPr lang="en-US" sz="4800" dirty="0"/>
              <a:t>Working In A Fishbowl: Ethics for Airport Professionals</a:t>
            </a:r>
            <a:br>
              <a:rPr lang="en-US" sz="4800" dirty="0"/>
            </a:br>
            <a:endParaRPr lang="en-US" sz="4800" dirty="0"/>
          </a:p>
        </p:txBody>
      </p:sp>
      <p:sp>
        <p:nvSpPr>
          <p:cNvPr id="3" name="Subtitle 2">
            <a:extLst>
              <a:ext uri="{FF2B5EF4-FFF2-40B4-BE49-F238E27FC236}">
                <a16:creationId xmlns:a16="http://schemas.microsoft.com/office/drawing/2014/main" id="{5F42F320-A21B-A93B-5183-98276B7FE2FE}"/>
              </a:ext>
            </a:extLst>
          </p:cNvPr>
          <p:cNvSpPr>
            <a:spLocks noGrp="1"/>
          </p:cNvSpPr>
          <p:nvPr>
            <p:ph type="subTitle" idx="1"/>
          </p:nvPr>
        </p:nvSpPr>
        <p:spPr>
          <a:xfrm>
            <a:off x="813787" y="4645891"/>
            <a:ext cx="4044540" cy="833098"/>
          </a:xfrm>
        </p:spPr>
        <p:txBody>
          <a:bodyPr>
            <a:normAutofit fontScale="92500" lnSpcReduction="20000"/>
          </a:bodyPr>
          <a:lstStyle/>
          <a:p>
            <a:pPr algn="l"/>
            <a:r>
              <a:rPr lang="en-US" sz="2800" dirty="0"/>
              <a:t>PETER J. KIRSCH</a:t>
            </a:r>
          </a:p>
          <a:p>
            <a:pPr algn="l"/>
            <a:r>
              <a:rPr lang="en-US" sz="2800" dirty="0"/>
              <a:t>June 4, 2023</a:t>
            </a:r>
          </a:p>
          <a:p>
            <a:endParaRPr lang="en-US" sz="2800" dirty="0"/>
          </a:p>
        </p:txBody>
      </p:sp>
    </p:spTree>
    <p:extLst>
      <p:ext uri="{BB962C8B-B14F-4D97-AF65-F5344CB8AC3E}">
        <p14:creationId xmlns:p14="http://schemas.microsoft.com/office/powerpoint/2010/main" val="43612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555F4-593E-D847-D87B-5011D1669D50}"/>
              </a:ext>
            </a:extLst>
          </p:cNvPr>
          <p:cNvSpPr>
            <a:spLocks noGrp="1"/>
          </p:cNvSpPr>
          <p:nvPr>
            <p:ph type="ctrTitle"/>
          </p:nvPr>
        </p:nvSpPr>
        <p:spPr>
          <a:xfrm>
            <a:off x="651029" y="358884"/>
            <a:ext cx="6492536" cy="608783"/>
          </a:xfrm>
        </p:spPr>
        <p:txBody>
          <a:bodyPr>
            <a:normAutofit fontScale="90000"/>
          </a:bodyPr>
          <a:lstStyle/>
          <a:p>
            <a:pPr algn="l"/>
            <a:r>
              <a:rPr lang="en-US" dirty="0"/>
              <a:t>Key considerations</a:t>
            </a:r>
          </a:p>
        </p:txBody>
      </p:sp>
      <p:graphicFrame>
        <p:nvGraphicFramePr>
          <p:cNvPr id="15" name="Content Placeholder 2">
            <a:extLst>
              <a:ext uri="{FF2B5EF4-FFF2-40B4-BE49-F238E27FC236}">
                <a16:creationId xmlns:a16="http://schemas.microsoft.com/office/drawing/2014/main" id="{858A7241-CA9C-B2ED-71E1-6F1679B40C6D}"/>
              </a:ext>
            </a:extLst>
          </p:cNvPr>
          <p:cNvGraphicFramePr>
            <a:graphicFrameLocks/>
          </p:cNvGraphicFramePr>
          <p:nvPr>
            <p:extLst>
              <p:ext uri="{D42A27DB-BD31-4B8C-83A1-F6EECF244321}">
                <p14:modId xmlns:p14="http://schemas.microsoft.com/office/powerpoint/2010/main" val="653050620"/>
              </p:ext>
            </p:extLst>
          </p:nvPr>
        </p:nvGraphicFramePr>
        <p:xfrm>
          <a:off x="5172341" y="1050257"/>
          <a:ext cx="5898114" cy="5209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0333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C1160-C888-6FE4-5CA7-08D53C09B6A7}"/>
              </a:ext>
            </a:extLst>
          </p:cNvPr>
          <p:cNvSpPr>
            <a:spLocks noGrp="1"/>
          </p:cNvSpPr>
          <p:nvPr>
            <p:ph type="ctrTitle"/>
          </p:nvPr>
        </p:nvSpPr>
        <p:spPr/>
        <p:txBody>
          <a:bodyPr>
            <a:normAutofit/>
          </a:bodyPr>
          <a:lstStyle/>
          <a:p>
            <a:r>
              <a:rPr lang="en-US" b="1"/>
              <a:t>CONFIDENTIALITY</a:t>
            </a:r>
            <a:endParaRPr lang="en-US" b="1" dirty="0"/>
          </a:p>
        </p:txBody>
      </p:sp>
    </p:spTree>
    <p:extLst>
      <p:ext uri="{BB962C8B-B14F-4D97-AF65-F5344CB8AC3E}">
        <p14:creationId xmlns:p14="http://schemas.microsoft.com/office/powerpoint/2010/main" val="4184000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BF14-9E5D-4143-B6A5-52FF9A4819C5}"/>
              </a:ext>
            </a:extLst>
          </p:cNvPr>
          <p:cNvSpPr>
            <a:spLocks noGrp="1"/>
          </p:cNvSpPr>
          <p:nvPr>
            <p:ph type="ctrTitle"/>
          </p:nvPr>
        </p:nvSpPr>
        <p:spPr>
          <a:xfrm>
            <a:off x="733887" y="443885"/>
            <a:ext cx="10265546" cy="843377"/>
          </a:xfrm>
        </p:spPr>
        <p:txBody>
          <a:bodyPr>
            <a:normAutofit/>
          </a:bodyPr>
          <a:lstStyle/>
          <a:p>
            <a:pPr algn="l"/>
            <a:r>
              <a:rPr lang="en-US" sz="4800" b="1" dirty="0"/>
              <a:t>ABA Model Rule 1.6: Confidentiality</a:t>
            </a:r>
          </a:p>
        </p:txBody>
      </p:sp>
      <p:sp>
        <p:nvSpPr>
          <p:cNvPr id="3" name="Subtitle 2">
            <a:extLst>
              <a:ext uri="{FF2B5EF4-FFF2-40B4-BE49-F238E27FC236}">
                <a16:creationId xmlns:a16="http://schemas.microsoft.com/office/drawing/2014/main" id="{5FA4833F-DB16-A3FC-E69B-764B20941289}"/>
              </a:ext>
            </a:extLst>
          </p:cNvPr>
          <p:cNvSpPr>
            <a:spLocks noGrp="1"/>
          </p:cNvSpPr>
          <p:nvPr>
            <p:ph type="subTitle" idx="1"/>
          </p:nvPr>
        </p:nvSpPr>
        <p:spPr>
          <a:xfrm>
            <a:off x="893685" y="1532508"/>
            <a:ext cx="4943384" cy="3792983"/>
          </a:xfrm>
        </p:spPr>
        <p:txBody>
          <a:bodyPr/>
          <a:lstStyle/>
          <a:p>
            <a:pPr algn="l"/>
            <a:r>
              <a:rPr lang="en-US" b="1" dirty="0">
                <a:latin typeface="+mj-lt"/>
              </a:rPr>
              <a:t>A lawyer shall not reveal information relating to the representation of a client unless </a:t>
            </a:r>
          </a:p>
          <a:p>
            <a:pPr marL="342900" indent="-342900" algn="l">
              <a:buFont typeface="Courier New" panose="02070309020205020404" pitchFamily="49" charset="0"/>
              <a:buChar char="o"/>
            </a:pPr>
            <a:r>
              <a:rPr lang="en-US" dirty="0">
                <a:latin typeface="+mj-lt"/>
              </a:rPr>
              <a:t>The client gives informed consent,</a:t>
            </a:r>
          </a:p>
          <a:p>
            <a:pPr marL="342900" indent="-342900" algn="l">
              <a:buFont typeface="Courier New" panose="02070309020205020404" pitchFamily="49" charset="0"/>
              <a:buChar char="o"/>
            </a:pPr>
            <a:r>
              <a:rPr lang="en-US" dirty="0">
                <a:latin typeface="+mj-lt"/>
              </a:rPr>
              <a:t>The disclosure is impliedly authorized to carry out the representation, or </a:t>
            </a:r>
          </a:p>
          <a:p>
            <a:pPr marL="342900" indent="-342900" algn="l">
              <a:buFont typeface="Courier New" panose="02070309020205020404" pitchFamily="49" charset="0"/>
              <a:buChar char="o"/>
            </a:pPr>
            <a:r>
              <a:rPr lang="en-US" dirty="0">
                <a:latin typeface="+mj-lt"/>
              </a:rPr>
              <a:t>The disclosure is permitted by [an exception].</a:t>
            </a:r>
          </a:p>
          <a:p>
            <a:endParaRPr lang="en-US" dirty="0"/>
          </a:p>
        </p:txBody>
      </p:sp>
      <p:sp>
        <p:nvSpPr>
          <p:cNvPr id="4" name="Subtitle 2">
            <a:extLst>
              <a:ext uri="{FF2B5EF4-FFF2-40B4-BE49-F238E27FC236}">
                <a16:creationId xmlns:a16="http://schemas.microsoft.com/office/drawing/2014/main" id="{5203C453-7E15-C3B9-A63C-4FE368322567}"/>
              </a:ext>
            </a:extLst>
          </p:cNvPr>
          <p:cNvSpPr txBox="1">
            <a:spLocks/>
          </p:cNvSpPr>
          <p:nvPr/>
        </p:nvSpPr>
        <p:spPr>
          <a:xfrm>
            <a:off x="6354932" y="1532508"/>
            <a:ext cx="5737934" cy="37929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92D86D63-4E79-AAC8-87AE-EAD62C10844B}"/>
              </a:ext>
            </a:extLst>
          </p:cNvPr>
          <p:cNvSpPr txBox="1"/>
          <p:nvPr/>
        </p:nvSpPr>
        <p:spPr>
          <a:xfrm>
            <a:off x="6578353" y="1532508"/>
            <a:ext cx="5514513" cy="3046988"/>
          </a:xfrm>
          <a:prstGeom prst="rect">
            <a:avLst/>
          </a:prstGeom>
          <a:noFill/>
        </p:spPr>
        <p:txBody>
          <a:bodyPr wrap="square">
            <a:spAutoFit/>
          </a:bodyPr>
          <a:lstStyle/>
          <a:p>
            <a:r>
              <a:rPr lang="en-US" sz="2400" b="1" dirty="0">
                <a:solidFill>
                  <a:schemeClr val="bg1"/>
                </a:solidFill>
                <a:latin typeface="+mj-lt"/>
              </a:rPr>
              <a:t>Exceptions:</a:t>
            </a:r>
          </a:p>
          <a:p>
            <a:pPr marL="342900" indent="-342900">
              <a:buFont typeface="Courier New" panose="02070309020205020404" pitchFamily="49" charset="0"/>
              <a:buChar char="o"/>
            </a:pPr>
            <a:r>
              <a:rPr lang="en-US" sz="2400" dirty="0">
                <a:solidFill>
                  <a:schemeClr val="bg1"/>
                </a:solidFill>
                <a:latin typeface="+mj-lt"/>
              </a:rPr>
              <a:t>To comply with a law or court order</a:t>
            </a:r>
          </a:p>
          <a:p>
            <a:pPr marL="342900" indent="-342900">
              <a:buFont typeface="Courier New" panose="02070309020205020404" pitchFamily="49" charset="0"/>
              <a:buChar char="o"/>
            </a:pPr>
            <a:r>
              <a:rPr lang="en-US" sz="2400" dirty="0">
                <a:solidFill>
                  <a:schemeClr val="bg1"/>
                </a:solidFill>
                <a:latin typeface="+mj-lt"/>
              </a:rPr>
              <a:t>To prevent death or bodily harm</a:t>
            </a:r>
          </a:p>
          <a:p>
            <a:pPr marL="342900" indent="-342900">
              <a:buFont typeface="Courier New" panose="02070309020205020404" pitchFamily="49" charset="0"/>
              <a:buChar char="o"/>
            </a:pPr>
            <a:r>
              <a:rPr lang="en-US" sz="2400" dirty="0">
                <a:solidFill>
                  <a:schemeClr val="bg1"/>
                </a:solidFill>
                <a:latin typeface="+mj-lt"/>
              </a:rPr>
              <a:t>To prevent client from committing certain crimes or frauds</a:t>
            </a:r>
          </a:p>
          <a:p>
            <a:pPr marL="342900" indent="-342900">
              <a:buFont typeface="Courier New" panose="02070309020205020404" pitchFamily="49" charset="0"/>
              <a:buChar char="o"/>
            </a:pPr>
            <a:r>
              <a:rPr lang="en-US" sz="2400" dirty="0">
                <a:solidFill>
                  <a:schemeClr val="bg1"/>
                </a:solidFill>
                <a:latin typeface="+mj-lt"/>
              </a:rPr>
              <a:t>To prevent, mitigate, or rectify injuries to certain financial or property interests</a:t>
            </a:r>
          </a:p>
          <a:p>
            <a:pPr marL="342900" indent="-342900">
              <a:buFont typeface="Courier New" panose="02070309020205020404" pitchFamily="49" charset="0"/>
              <a:buChar char="o"/>
            </a:pPr>
            <a:r>
              <a:rPr lang="en-US" sz="2400" dirty="0">
                <a:solidFill>
                  <a:schemeClr val="bg1"/>
                </a:solidFill>
                <a:latin typeface="+mj-lt"/>
              </a:rPr>
              <a:t>Other specific instances in Model Rule</a:t>
            </a:r>
          </a:p>
        </p:txBody>
      </p:sp>
    </p:spTree>
    <p:extLst>
      <p:ext uri="{BB962C8B-B14F-4D97-AF65-F5344CB8AC3E}">
        <p14:creationId xmlns:p14="http://schemas.microsoft.com/office/powerpoint/2010/main" val="1870662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BC01-2F04-AF77-32CE-79963A446269}"/>
              </a:ext>
            </a:extLst>
          </p:cNvPr>
          <p:cNvSpPr>
            <a:spLocks noGrp="1"/>
          </p:cNvSpPr>
          <p:nvPr>
            <p:ph type="ctrTitle"/>
          </p:nvPr>
        </p:nvSpPr>
        <p:spPr/>
        <p:txBody>
          <a:bodyPr>
            <a:normAutofit/>
          </a:bodyPr>
          <a:lstStyle/>
          <a:p>
            <a:pPr algn="l"/>
            <a:r>
              <a:rPr lang="en-US" sz="4800" b="1" dirty="0"/>
              <a:t>What is confidential? </a:t>
            </a:r>
          </a:p>
        </p:txBody>
      </p:sp>
      <p:sp>
        <p:nvSpPr>
          <p:cNvPr id="3" name="Subtitle 2">
            <a:extLst>
              <a:ext uri="{FF2B5EF4-FFF2-40B4-BE49-F238E27FC236}">
                <a16:creationId xmlns:a16="http://schemas.microsoft.com/office/drawing/2014/main" id="{60AA1C96-93F1-BF10-C898-15C8E3A3D038}"/>
              </a:ext>
            </a:extLst>
          </p:cNvPr>
          <p:cNvSpPr>
            <a:spLocks noGrp="1"/>
          </p:cNvSpPr>
          <p:nvPr>
            <p:ph type="subTitle" idx="1"/>
          </p:nvPr>
        </p:nvSpPr>
        <p:spPr/>
        <p:txBody>
          <a:bodyPr>
            <a:normAutofit fontScale="92500" lnSpcReduction="10000"/>
          </a:bodyPr>
          <a:lstStyle/>
          <a:p>
            <a:pPr marL="342900" indent="-342900" algn="l">
              <a:buFont typeface="Arial" panose="020B0604020202020204" pitchFamily="34" charset="0"/>
              <a:buChar char="•"/>
            </a:pPr>
            <a:r>
              <a:rPr lang="en-US" sz="2800" dirty="0"/>
              <a:t>Ask the client</a:t>
            </a:r>
          </a:p>
          <a:p>
            <a:pPr marL="342900" indent="-342900" algn="l">
              <a:buFont typeface="Arial" panose="020B0604020202020204" pitchFamily="34" charset="0"/>
              <a:buChar char="•"/>
            </a:pPr>
            <a:r>
              <a:rPr lang="en-US" sz="2800" dirty="0"/>
              <a:t>Check with local, state laws (including open records and open meetings laws)</a:t>
            </a:r>
          </a:p>
          <a:p>
            <a:pPr marL="342900" indent="-342900" algn="l">
              <a:buFont typeface="Arial" panose="020B0604020202020204" pitchFamily="34" charset="0"/>
              <a:buChar char="•"/>
            </a:pPr>
            <a:r>
              <a:rPr lang="en-US" sz="2800" dirty="0"/>
              <a:t>Consider professional definitions</a:t>
            </a:r>
          </a:p>
        </p:txBody>
      </p:sp>
    </p:spTree>
    <p:extLst>
      <p:ext uri="{BB962C8B-B14F-4D97-AF65-F5344CB8AC3E}">
        <p14:creationId xmlns:p14="http://schemas.microsoft.com/office/powerpoint/2010/main" val="1711313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1BC01-2F04-AF77-32CE-79963A446269}"/>
              </a:ext>
            </a:extLst>
          </p:cNvPr>
          <p:cNvSpPr>
            <a:spLocks noGrp="1"/>
          </p:cNvSpPr>
          <p:nvPr>
            <p:ph type="ctrTitle"/>
          </p:nvPr>
        </p:nvSpPr>
        <p:spPr>
          <a:xfrm>
            <a:off x="609600" y="337425"/>
            <a:ext cx="9144000" cy="988705"/>
          </a:xfrm>
        </p:spPr>
        <p:txBody>
          <a:bodyPr>
            <a:normAutofit/>
          </a:bodyPr>
          <a:lstStyle/>
          <a:p>
            <a:pPr algn="l"/>
            <a:r>
              <a:rPr lang="en-US" sz="4800" b="1" dirty="0"/>
              <a:t>What is confidential? </a:t>
            </a:r>
          </a:p>
        </p:txBody>
      </p:sp>
      <p:sp>
        <p:nvSpPr>
          <p:cNvPr id="3" name="Subtitle 2">
            <a:extLst>
              <a:ext uri="{FF2B5EF4-FFF2-40B4-BE49-F238E27FC236}">
                <a16:creationId xmlns:a16="http://schemas.microsoft.com/office/drawing/2014/main" id="{60AA1C96-93F1-BF10-C898-15C8E3A3D038}"/>
              </a:ext>
            </a:extLst>
          </p:cNvPr>
          <p:cNvSpPr>
            <a:spLocks noGrp="1"/>
          </p:cNvSpPr>
          <p:nvPr>
            <p:ph type="subTitle" idx="1"/>
          </p:nvPr>
        </p:nvSpPr>
        <p:spPr>
          <a:xfrm>
            <a:off x="529701" y="1601264"/>
            <a:ext cx="7078462" cy="3325844"/>
          </a:xfrm>
        </p:spPr>
        <p:txBody>
          <a:bodyPr/>
          <a:lstStyle/>
          <a:p>
            <a:pPr algn="l"/>
            <a:r>
              <a:rPr lang="en-US" b="1" dirty="0">
                <a:latin typeface="+mj-lt"/>
              </a:rPr>
              <a:t>Sensitive Security Information (SSI)</a:t>
            </a:r>
          </a:p>
          <a:p>
            <a:pPr marL="342900" indent="-342900" algn="l">
              <a:buFont typeface="Wingdings" panose="05000000000000000000" pitchFamily="2" charset="2"/>
              <a:buChar char="§"/>
            </a:pPr>
            <a:r>
              <a:rPr lang="en-US" dirty="0">
                <a:latin typeface="+mj-lt"/>
              </a:rPr>
              <a:t>May only be disclosed to covered persons with need to know</a:t>
            </a:r>
          </a:p>
          <a:p>
            <a:pPr marL="342900" indent="-342900" algn="l">
              <a:buFont typeface="Wingdings" panose="05000000000000000000" pitchFamily="2" charset="2"/>
              <a:buChar char="§"/>
            </a:pPr>
            <a:r>
              <a:rPr lang="en-US" dirty="0">
                <a:latin typeface="+mj-lt"/>
              </a:rPr>
              <a:t>Lawyer representing airport sponsor may have need to know to provide advice to a covered person</a:t>
            </a:r>
          </a:p>
          <a:p>
            <a:pPr marL="342900" indent="-342900" algn="l">
              <a:buFont typeface="Wingdings" panose="05000000000000000000" pitchFamily="2" charset="2"/>
              <a:buChar char="§"/>
            </a:pPr>
            <a:r>
              <a:rPr lang="en-US" dirty="0">
                <a:latin typeface="+mj-lt"/>
              </a:rPr>
              <a:t>Duty to store and handle information to prevent unauthorized access and disclosure</a:t>
            </a:r>
          </a:p>
          <a:p>
            <a:endParaRPr lang="en-US" dirty="0"/>
          </a:p>
        </p:txBody>
      </p:sp>
      <p:sp>
        <p:nvSpPr>
          <p:cNvPr id="7" name="Oval 6">
            <a:extLst>
              <a:ext uri="{FF2B5EF4-FFF2-40B4-BE49-F238E27FC236}">
                <a16:creationId xmlns:a16="http://schemas.microsoft.com/office/drawing/2014/main" id="{651C9D29-19E0-16D7-F524-7712CB52590A}"/>
              </a:ext>
            </a:extLst>
          </p:cNvPr>
          <p:cNvSpPr/>
          <p:nvPr/>
        </p:nvSpPr>
        <p:spPr>
          <a:xfrm>
            <a:off x="7776840" y="1425360"/>
            <a:ext cx="4234648" cy="4225770"/>
          </a:xfrm>
          <a:prstGeom prst="ellipse">
            <a:avLst/>
          </a:prstGeom>
          <a:solidFill>
            <a:srgbClr val="8A96A2"/>
          </a:solidFill>
          <a:ln w="25400" cap="flat" cmpd="sng" algn="ctr">
            <a:solidFill>
              <a:srgbClr val="85909B"/>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700" b="0" i="0" u="none" strike="noStrike" kern="0" cap="none" spc="0" normalizeH="0" baseline="0" noProof="0" dirty="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C916513F-C607-0997-6CC5-2CCA998607A6}"/>
              </a:ext>
            </a:extLst>
          </p:cNvPr>
          <p:cNvSpPr/>
          <p:nvPr/>
        </p:nvSpPr>
        <p:spPr>
          <a:xfrm>
            <a:off x="8726750" y="2512381"/>
            <a:ext cx="2334828" cy="2317071"/>
          </a:xfrm>
          <a:prstGeom prst="ellipse">
            <a:avLst/>
          </a:prstGeom>
          <a:solidFill>
            <a:srgbClr val="5A6D88"/>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rPr>
              <a:t>Legally Privileged</a:t>
            </a:r>
          </a:p>
        </p:txBody>
      </p:sp>
      <p:sp>
        <p:nvSpPr>
          <p:cNvPr id="9" name="TextBox 8">
            <a:extLst>
              <a:ext uri="{FF2B5EF4-FFF2-40B4-BE49-F238E27FC236}">
                <a16:creationId xmlns:a16="http://schemas.microsoft.com/office/drawing/2014/main" id="{CB76F4E4-79EE-B4FB-6E7A-F5F4FB88CD6C}"/>
              </a:ext>
            </a:extLst>
          </p:cNvPr>
          <p:cNvSpPr txBox="1"/>
          <p:nvPr/>
        </p:nvSpPr>
        <p:spPr>
          <a:xfrm>
            <a:off x="8801007" y="1928620"/>
            <a:ext cx="2861292" cy="507831"/>
          </a:xfrm>
          <a:prstGeom prst="rect">
            <a:avLst/>
          </a:prstGeom>
          <a:noFill/>
        </p:spPr>
        <p:txBody>
          <a:bodyPr wrap="square" rtlCol="0">
            <a:spAutoFit/>
          </a:bodyPr>
          <a:lstStyle/>
          <a:p>
            <a:r>
              <a:rPr lang="en-US" sz="2700" b="1" dirty="0">
                <a:solidFill>
                  <a:srgbClr val="FFFFCC"/>
                </a:solidFill>
                <a:latin typeface="Arial" panose="020B0604020202020204" pitchFamily="34" charset="0"/>
                <a:cs typeface="Arial" panose="020B0604020202020204" pitchFamily="34" charset="0"/>
              </a:rPr>
              <a:t>Confidential </a:t>
            </a:r>
          </a:p>
        </p:txBody>
      </p:sp>
      <p:sp>
        <p:nvSpPr>
          <p:cNvPr id="4" name="Oval 3">
            <a:extLst>
              <a:ext uri="{FF2B5EF4-FFF2-40B4-BE49-F238E27FC236}">
                <a16:creationId xmlns:a16="http://schemas.microsoft.com/office/drawing/2014/main" id="{D8615650-B6FE-0DDD-BC9D-6F459EB3F6B5}"/>
              </a:ext>
            </a:extLst>
          </p:cNvPr>
          <p:cNvSpPr/>
          <p:nvPr/>
        </p:nvSpPr>
        <p:spPr>
          <a:xfrm>
            <a:off x="6823609" y="3777493"/>
            <a:ext cx="2577762" cy="2451089"/>
          </a:xfrm>
          <a:prstGeom prst="ellipse">
            <a:avLst/>
          </a:prstGeom>
          <a:solidFill>
            <a:schemeClr val="accent1">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CC"/>
                </a:solidFill>
                <a:effectLst/>
                <a:uLnTx/>
                <a:uFillTx/>
                <a:latin typeface="Arial" panose="020B0604020202020204" pitchFamily="34" charset="0"/>
                <a:ea typeface="+mn-ea"/>
                <a:cs typeface="Arial" panose="020B0604020202020204" pitchFamily="34" charset="0"/>
              </a:rPr>
              <a:t>SSI</a:t>
            </a:r>
          </a:p>
        </p:txBody>
      </p:sp>
    </p:spTree>
    <p:extLst>
      <p:ext uri="{BB962C8B-B14F-4D97-AF65-F5344CB8AC3E}">
        <p14:creationId xmlns:p14="http://schemas.microsoft.com/office/powerpoint/2010/main" val="23834237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EAC1-2F1C-ABB6-C053-8C7B6551E17D}"/>
              </a:ext>
            </a:extLst>
          </p:cNvPr>
          <p:cNvSpPr>
            <a:spLocks noGrp="1"/>
          </p:cNvSpPr>
          <p:nvPr>
            <p:ph type="ctrTitle"/>
          </p:nvPr>
        </p:nvSpPr>
        <p:spPr>
          <a:xfrm>
            <a:off x="769395" y="307757"/>
            <a:ext cx="6699681" cy="798991"/>
          </a:xfrm>
        </p:spPr>
        <p:txBody>
          <a:bodyPr>
            <a:normAutofit fontScale="90000"/>
          </a:bodyPr>
          <a:lstStyle/>
          <a:p>
            <a:r>
              <a:rPr lang="en-US" sz="4400" b="1" dirty="0"/>
              <a:t>Other confidentiality obligations</a:t>
            </a:r>
          </a:p>
        </p:txBody>
      </p:sp>
      <p:sp>
        <p:nvSpPr>
          <p:cNvPr id="3" name="Subtitle 2">
            <a:extLst>
              <a:ext uri="{FF2B5EF4-FFF2-40B4-BE49-F238E27FC236}">
                <a16:creationId xmlns:a16="http://schemas.microsoft.com/office/drawing/2014/main" id="{CFA2F09F-9E39-1A55-46FC-F08B0E8FEA8D}"/>
              </a:ext>
            </a:extLst>
          </p:cNvPr>
          <p:cNvSpPr>
            <a:spLocks noGrp="1"/>
          </p:cNvSpPr>
          <p:nvPr>
            <p:ph type="subTitle" idx="1"/>
          </p:nvPr>
        </p:nvSpPr>
        <p:spPr>
          <a:xfrm>
            <a:off x="4252401" y="1523629"/>
            <a:ext cx="6433351" cy="4077071"/>
          </a:xfrm>
        </p:spPr>
        <p:txBody>
          <a:bodyPr>
            <a:normAutofit fontScale="92500" lnSpcReduction="10000"/>
          </a:bodyPr>
          <a:lstStyle/>
          <a:p>
            <a:pPr marL="342900" indent="-342900" algn="l">
              <a:buFont typeface="Arial" panose="020B0604020202020204" pitchFamily="34" charset="0"/>
              <a:buChar char="•"/>
            </a:pPr>
            <a:r>
              <a:rPr lang="en-US" sz="2800" dirty="0">
                <a:latin typeface="+mj-lt"/>
              </a:rPr>
              <a:t>Government ethics rules</a:t>
            </a:r>
          </a:p>
          <a:p>
            <a:pPr marL="342900" indent="-342900" algn="l">
              <a:buFont typeface="Arial" panose="020B0604020202020204" pitchFamily="34" charset="0"/>
              <a:buChar char="•"/>
            </a:pPr>
            <a:r>
              <a:rPr lang="en-US" sz="2800" dirty="0">
                <a:latin typeface="+mj-lt"/>
              </a:rPr>
              <a:t>Health Insurance Portability and Accountability Act of 1996 (HIPAA)</a:t>
            </a:r>
          </a:p>
          <a:p>
            <a:pPr marL="342900" indent="-342900" algn="l">
              <a:buFont typeface="Arial" panose="020B0604020202020204" pitchFamily="34" charset="0"/>
              <a:buChar char="•"/>
            </a:pPr>
            <a:r>
              <a:rPr lang="en-US" sz="2800" dirty="0">
                <a:latin typeface="+mj-lt"/>
              </a:rPr>
              <a:t>Personally Identifiable Information (5 U.S.C. § 552a)</a:t>
            </a:r>
          </a:p>
          <a:p>
            <a:pPr marL="342900" indent="-342900" algn="l">
              <a:buFont typeface="Arial" panose="020B0604020202020204" pitchFamily="34" charset="0"/>
              <a:buChar char="•"/>
            </a:pPr>
            <a:r>
              <a:rPr lang="en-US" sz="2800" dirty="0">
                <a:latin typeface="+mj-lt"/>
              </a:rPr>
              <a:t>Proprietary commercial/business information</a:t>
            </a:r>
          </a:p>
          <a:p>
            <a:pPr marL="342900" indent="-342900" algn="l">
              <a:buFont typeface="Arial" panose="020B0604020202020204" pitchFamily="34" charset="0"/>
              <a:buChar char="•"/>
            </a:pPr>
            <a:r>
              <a:rPr lang="en-US" sz="2800" dirty="0">
                <a:latin typeface="+mj-lt"/>
              </a:rPr>
              <a:t>Specific state laws on security information, law enforcement information, information received in confidence</a:t>
            </a:r>
          </a:p>
          <a:p>
            <a:endParaRPr lang="en-US" sz="2800" dirty="0"/>
          </a:p>
        </p:txBody>
      </p:sp>
    </p:spTree>
    <p:extLst>
      <p:ext uri="{BB962C8B-B14F-4D97-AF65-F5344CB8AC3E}">
        <p14:creationId xmlns:p14="http://schemas.microsoft.com/office/powerpoint/2010/main" val="201889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9261-34F2-E15E-6516-1FB875E34BAE}"/>
              </a:ext>
            </a:extLst>
          </p:cNvPr>
          <p:cNvSpPr>
            <a:spLocks noGrp="1"/>
          </p:cNvSpPr>
          <p:nvPr>
            <p:ph type="ctrTitle"/>
          </p:nvPr>
        </p:nvSpPr>
        <p:spPr>
          <a:xfrm>
            <a:off x="1671781" y="2902667"/>
            <a:ext cx="9144000" cy="1052666"/>
          </a:xfrm>
        </p:spPr>
        <p:txBody>
          <a:bodyPr/>
          <a:lstStyle/>
          <a:p>
            <a:r>
              <a:rPr lang="en-US" b="1" dirty="0"/>
              <a:t>WHO IS THE CLIENT ?</a:t>
            </a:r>
          </a:p>
        </p:txBody>
      </p:sp>
    </p:spTree>
    <p:extLst>
      <p:ext uri="{BB962C8B-B14F-4D97-AF65-F5344CB8AC3E}">
        <p14:creationId xmlns:p14="http://schemas.microsoft.com/office/powerpoint/2010/main" val="327789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16E-2CF3-5E84-618A-54A4A03167B9}"/>
              </a:ext>
            </a:extLst>
          </p:cNvPr>
          <p:cNvSpPr>
            <a:spLocks noGrp="1"/>
          </p:cNvSpPr>
          <p:nvPr>
            <p:ph type="ctrTitle"/>
          </p:nvPr>
        </p:nvSpPr>
        <p:spPr>
          <a:xfrm>
            <a:off x="430612" y="341744"/>
            <a:ext cx="10824838" cy="701964"/>
          </a:xfrm>
        </p:spPr>
        <p:txBody>
          <a:bodyPr>
            <a:noAutofit/>
          </a:bodyPr>
          <a:lstStyle/>
          <a:p>
            <a:pPr algn="l"/>
            <a:br>
              <a:rPr lang="en-US" sz="4400" b="1" dirty="0"/>
            </a:br>
            <a:br>
              <a:rPr lang="en-US" sz="4400" b="1" dirty="0"/>
            </a:br>
            <a:br>
              <a:rPr lang="en-US" sz="4400" b="1" dirty="0"/>
            </a:br>
            <a:r>
              <a:rPr lang="en-US" sz="4000" b="1" dirty="0"/>
              <a:t>ABA Model Rule 1.13 Organization as a Client</a:t>
            </a:r>
            <a:endParaRPr lang="en-US" dirty="0"/>
          </a:p>
        </p:txBody>
      </p:sp>
      <p:sp>
        <p:nvSpPr>
          <p:cNvPr id="3" name="Subtitle 2">
            <a:extLst>
              <a:ext uri="{FF2B5EF4-FFF2-40B4-BE49-F238E27FC236}">
                <a16:creationId xmlns:a16="http://schemas.microsoft.com/office/drawing/2014/main" id="{B7908428-3A3E-A255-9D22-79E1F18C01D1}"/>
              </a:ext>
            </a:extLst>
          </p:cNvPr>
          <p:cNvSpPr>
            <a:spLocks noGrp="1"/>
          </p:cNvSpPr>
          <p:nvPr>
            <p:ph type="subTitle" idx="1"/>
          </p:nvPr>
        </p:nvSpPr>
        <p:spPr>
          <a:xfrm>
            <a:off x="1177771" y="1715611"/>
            <a:ext cx="10176769" cy="3136037"/>
          </a:xfrm>
        </p:spPr>
        <p:txBody>
          <a:bodyPr/>
          <a:lstStyle/>
          <a:p>
            <a:pPr algn="l"/>
            <a:r>
              <a:rPr lang="en-US" dirty="0">
                <a:latin typeface="+mj-lt"/>
              </a:rPr>
              <a:t>(a) A lawyer employed or retained by an organization represents the organization acting through its duly authorized constituents.</a:t>
            </a:r>
          </a:p>
          <a:p>
            <a:pPr algn="l"/>
            <a:endParaRPr lang="en-US" dirty="0">
              <a:latin typeface="+mj-lt"/>
            </a:endParaRPr>
          </a:p>
          <a:p>
            <a:pPr marL="800100" lvl="1" indent="-342900" algn="l">
              <a:buFont typeface="Arial" panose="020B0604020202020204" pitchFamily="34" charset="0"/>
              <a:buChar char="•"/>
            </a:pPr>
            <a:r>
              <a:rPr lang="en-US" sz="2400" dirty="0">
                <a:solidFill>
                  <a:schemeClr val="bg1"/>
                </a:solidFill>
                <a:latin typeface="+mj-lt"/>
              </a:rPr>
              <a:t>Montana Bar Ethics Committee: “The attorney must proceed as is reasonably necessary in the best interest of the organization and owes a duty of confidentiality to the agency as a whole, not to its individual members.”</a:t>
            </a:r>
          </a:p>
          <a:p>
            <a:endParaRPr lang="en-US" dirty="0"/>
          </a:p>
        </p:txBody>
      </p:sp>
      <p:sp>
        <p:nvSpPr>
          <p:cNvPr id="5" name="Subtitle 2">
            <a:extLst>
              <a:ext uri="{FF2B5EF4-FFF2-40B4-BE49-F238E27FC236}">
                <a16:creationId xmlns:a16="http://schemas.microsoft.com/office/drawing/2014/main" id="{126A7132-82E7-892A-4550-FEF92D3B8A88}"/>
              </a:ext>
            </a:extLst>
          </p:cNvPr>
          <p:cNvSpPr txBox="1">
            <a:spLocks/>
          </p:cNvSpPr>
          <p:nvPr/>
        </p:nvSpPr>
        <p:spPr>
          <a:xfrm>
            <a:off x="1177771" y="4426191"/>
            <a:ext cx="9144000" cy="127264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t>(g</a:t>
            </a:r>
            <a:r>
              <a:rPr lang="en-US">
                <a:latin typeface="+mj-lt"/>
              </a:rPr>
              <a:t>) A lawyer representing an organization may also represent any of its directors, officers, employees, members, shareholders or other constituents, subject to the provisions of Rule 1.7.</a:t>
            </a:r>
          </a:p>
          <a:p>
            <a:endParaRPr lang="en-US" dirty="0"/>
          </a:p>
        </p:txBody>
      </p:sp>
    </p:spTree>
    <p:extLst>
      <p:ext uri="{BB962C8B-B14F-4D97-AF65-F5344CB8AC3E}">
        <p14:creationId xmlns:p14="http://schemas.microsoft.com/office/powerpoint/2010/main" val="3583326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2B60D-6383-AA04-B629-63F933772908}"/>
              </a:ext>
            </a:extLst>
          </p:cNvPr>
          <p:cNvSpPr>
            <a:spLocks noGrp="1"/>
          </p:cNvSpPr>
          <p:nvPr>
            <p:ph type="ctrTitle"/>
          </p:nvPr>
        </p:nvSpPr>
        <p:spPr>
          <a:xfrm>
            <a:off x="398419" y="387927"/>
            <a:ext cx="9144000" cy="717858"/>
          </a:xfrm>
        </p:spPr>
        <p:txBody>
          <a:bodyPr>
            <a:normAutofit/>
          </a:bodyPr>
          <a:lstStyle/>
          <a:p>
            <a:pPr algn="l"/>
            <a:r>
              <a:rPr lang="en-US" sz="4000" b="1" dirty="0"/>
              <a:t>ABA Model Rule 1.13, Comment 9</a:t>
            </a:r>
          </a:p>
        </p:txBody>
      </p:sp>
      <p:sp>
        <p:nvSpPr>
          <p:cNvPr id="3" name="Subtitle 2">
            <a:extLst>
              <a:ext uri="{FF2B5EF4-FFF2-40B4-BE49-F238E27FC236}">
                <a16:creationId xmlns:a16="http://schemas.microsoft.com/office/drawing/2014/main" id="{D9D9933E-DD79-4FA1-3A5F-CD1C5ADB28AE}"/>
              </a:ext>
            </a:extLst>
          </p:cNvPr>
          <p:cNvSpPr>
            <a:spLocks noGrp="1"/>
          </p:cNvSpPr>
          <p:nvPr>
            <p:ph type="subTitle" idx="1"/>
          </p:nvPr>
        </p:nvSpPr>
        <p:spPr>
          <a:xfrm>
            <a:off x="1063437" y="1934604"/>
            <a:ext cx="9144000" cy="3579920"/>
          </a:xfrm>
        </p:spPr>
        <p:txBody>
          <a:bodyPr>
            <a:normAutofit/>
          </a:bodyPr>
          <a:lstStyle/>
          <a:p>
            <a:pPr algn="l"/>
            <a:r>
              <a:rPr lang="en-US" dirty="0">
                <a:latin typeface="+mj-lt"/>
              </a:rPr>
              <a:t>…Defining precisely the identity of the client and prescribing the resulting obligations of such lawyers may be more difficult in the government context and is a matter beyond the scope of these Rules.  Although in some circumstances the client may be a specific agency, it may also be a branch of government, such as the executive branch, or the government as a whole. </a:t>
            </a:r>
          </a:p>
          <a:p>
            <a:endParaRPr lang="en-US" dirty="0"/>
          </a:p>
        </p:txBody>
      </p:sp>
    </p:spTree>
    <p:extLst>
      <p:ext uri="{BB962C8B-B14F-4D97-AF65-F5344CB8AC3E}">
        <p14:creationId xmlns:p14="http://schemas.microsoft.com/office/powerpoint/2010/main" val="2381129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2F50A-4BAE-7DB1-87AB-A06097494310}"/>
              </a:ext>
            </a:extLst>
          </p:cNvPr>
          <p:cNvSpPr>
            <a:spLocks noGrp="1"/>
          </p:cNvSpPr>
          <p:nvPr>
            <p:ph type="ctrTitle"/>
          </p:nvPr>
        </p:nvSpPr>
        <p:spPr>
          <a:xfrm>
            <a:off x="492804" y="247318"/>
            <a:ext cx="9144000" cy="1415227"/>
          </a:xfrm>
        </p:spPr>
        <p:txBody>
          <a:bodyPr>
            <a:normAutofit/>
          </a:bodyPr>
          <a:lstStyle/>
          <a:p>
            <a:pPr algn="l"/>
            <a:r>
              <a:rPr lang="en-US" sz="3600" b="1" dirty="0"/>
              <a:t>Most states define the client as the specific agency that employs the lawyer</a:t>
            </a:r>
            <a:endParaRPr lang="en-US" dirty="0"/>
          </a:p>
        </p:txBody>
      </p:sp>
      <p:sp>
        <p:nvSpPr>
          <p:cNvPr id="3" name="Subtitle 2">
            <a:extLst>
              <a:ext uri="{FF2B5EF4-FFF2-40B4-BE49-F238E27FC236}">
                <a16:creationId xmlns:a16="http://schemas.microsoft.com/office/drawing/2014/main" id="{DF7BC61F-3AF1-F38E-FA9F-8DF2853ED6F1}"/>
              </a:ext>
            </a:extLst>
          </p:cNvPr>
          <p:cNvSpPr>
            <a:spLocks noGrp="1"/>
          </p:cNvSpPr>
          <p:nvPr>
            <p:ph type="subTitle" idx="1"/>
          </p:nvPr>
        </p:nvSpPr>
        <p:spPr>
          <a:xfrm>
            <a:off x="492804" y="2357962"/>
            <a:ext cx="9144000" cy="3384612"/>
          </a:xfrm>
        </p:spPr>
        <p:txBody>
          <a:bodyPr/>
          <a:lstStyle/>
          <a:p>
            <a:pPr marL="342900" indent="-342900" algn="l">
              <a:buFont typeface="Arial" panose="020B0604020202020204" pitchFamily="34" charset="0"/>
              <a:buChar char="•"/>
            </a:pPr>
            <a:r>
              <a:rPr lang="en-US" dirty="0">
                <a:latin typeface="+mj-lt"/>
              </a:rPr>
              <a:t>DC Code of Ethics 1.6(k):  The client of the government lawyer </a:t>
            </a:r>
            <a:r>
              <a:rPr lang="en-US" u="sng" dirty="0">
                <a:latin typeface="+mj-lt"/>
              </a:rPr>
              <a:t>is the agency that employs the lawyer</a:t>
            </a:r>
            <a:r>
              <a:rPr lang="en-US" dirty="0">
                <a:latin typeface="+mj-lt"/>
              </a:rPr>
              <a:t> unless expressly provided to the contrary by appropriate law, regulation, or order</a:t>
            </a:r>
            <a:r>
              <a:rPr lang="en-US" dirty="0"/>
              <a:t>.</a:t>
            </a:r>
          </a:p>
          <a:p>
            <a:endParaRPr lang="en-US" dirty="0"/>
          </a:p>
        </p:txBody>
      </p:sp>
    </p:spTree>
    <p:extLst>
      <p:ext uri="{BB962C8B-B14F-4D97-AF65-F5344CB8AC3E}">
        <p14:creationId xmlns:p14="http://schemas.microsoft.com/office/powerpoint/2010/main" val="169184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648F-1FCA-1D02-36F9-6BFAD88A2358}"/>
              </a:ext>
            </a:extLst>
          </p:cNvPr>
          <p:cNvSpPr>
            <a:spLocks noGrp="1"/>
          </p:cNvSpPr>
          <p:nvPr>
            <p:ph type="ctrTitle"/>
          </p:nvPr>
        </p:nvSpPr>
        <p:spPr>
          <a:xfrm>
            <a:off x="236738" y="1195736"/>
            <a:ext cx="4166585" cy="968965"/>
          </a:xfrm>
        </p:spPr>
        <p:txBody>
          <a:bodyPr>
            <a:normAutofit fontScale="90000"/>
          </a:bodyPr>
          <a:lstStyle/>
          <a:p>
            <a:pPr algn="l"/>
            <a:r>
              <a:rPr lang="en-US" sz="3200" b="1" dirty="0"/>
              <a:t>Peter J. Kirsch, Esq.</a:t>
            </a:r>
            <a:br>
              <a:rPr lang="en-US" sz="3200" b="1" dirty="0"/>
            </a:br>
            <a:r>
              <a:rPr lang="en-US" sz="3200" b="1" dirty="0"/>
              <a:t>Kaplan Kirsch &amp; Rockwell</a:t>
            </a:r>
          </a:p>
        </p:txBody>
      </p:sp>
      <p:sp>
        <p:nvSpPr>
          <p:cNvPr id="3" name="Subtitle 2">
            <a:extLst>
              <a:ext uri="{FF2B5EF4-FFF2-40B4-BE49-F238E27FC236}">
                <a16:creationId xmlns:a16="http://schemas.microsoft.com/office/drawing/2014/main" id="{02C0D94B-E09C-E432-D472-B9E42597B54E}"/>
              </a:ext>
            </a:extLst>
          </p:cNvPr>
          <p:cNvSpPr>
            <a:spLocks noGrp="1"/>
          </p:cNvSpPr>
          <p:nvPr>
            <p:ph type="subTitle" idx="1"/>
          </p:nvPr>
        </p:nvSpPr>
        <p:spPr>
          <a:xfrm>
            <a:off x="236738" y="2766807"/>
            <a:ext cx="7349049" cy="2233561"/>
          </a:xfrm>
        </p:spPr>
        <p:txBody>
          <a:bodyPr>
            <a:normAutofit fontScale="70000" lnSpcReduction="20000"/>
          </a:bodyPr>
          <a:lstStyle/>
          <a:p>
            <a:pPr marL="342900" indent="-342900" algn="l">
              <a:lnSpc>
                <a:spcPct val="120000"/>
              </a:lnSpc>
              <a:buFont typeface="Wingdings" panose="05000000000000000000" pitchFamily="2" charset="2"/>
              <a:buChar char="§"/>
            </a:pPr>
            <a:r>
              <a:rPr lang="en-US" dirty="0">
                <a:latin typeface="+mj-lt"/>
              </a:rPr>
              <a:t>35+ years in the airport industry</a:t>
            </a:r>
          </a:p>
          <a:p>
            <a:pPr marL="342900" indent="-342900" algn="l">
              <a:lnSpc>
                <a:spcPct val="120000"/>
              </a:lnSpc>
              <a:buFont typeface="Wingdings" panose="05000000000000000000" pitchFamily="2" charset="2"/>
              <a:buChar char="§"/>
            </a:pPr>
            <a:r>
              <a:rPr lang="en-US" dirty="0">
                <a:latin typeface="+mj-lt"/>
              </a:rPr>
              <a:t>Represents airports on topics such as land use, regulatory and environmental issues related to airport operations and development</a:t>
            </a:r>
          </a:p>
          <a:p>
            <a:pPr marL="342900" indent="-342900" algn="l">
              <a:lnSpc>
                <a:spcPct val="120000"/>
              </a:lnSpc>
              <a:buFont typeface="Wingdings" panose="05000000000000000000" pitchFamily="2" charset="2"/>
              <a:buChar char="§"/>
            </a:pPr>
            <a:r>
              <a:rPr lang="en-US" dirty="0">
                <a:latin typeface="+mj-lt"/>
              </a:rPr>
              <a:t>Advises on federal legislation and regulations and airport finance issues.</a:t>
            </a:r>
          </a:p>
          <a:p>
            <a:pPr marL="342900" indent="-342900" algn="l">
              <a:lnSpc>
                <a:spcPct val="120000"/>
              </a:lnSpc>
              <a:buFont typeface="Wingdings" panose="05000000000000000000" pitchFamily="2" charset="2"/>
              <a:buChar char="§"/>
            </a:pPr>
            <a:r>
              <a:rPr lang="en-US" dirty="0">
                <a:latin typeface="+mj-lt"/>
              </a:rPr>
              <a:t>Co-editor of </a:t>
            </a:r>
            <a:r>
              <a:rPr lang="en-US" i="1" dirty="0">
                <a:latin typeface="+mj-lt"/>
              </a:rPr>
              <a:t>Airport Law Desk Reference, </a:t>
            </a:r>
            <a:r>
              <a:rPr lang="en-US" dirty="0">
                <a:latin typeface="+mj-lt"/>
              </a:rPr>
              <a:t>author of numerous Transportation Research Board publications</a:t>
            </a:r>
            <a:endParaRPr lang="en-US" i="1" dirty="0">
              <a:latin typeface="+mj-lt"/>
            </a:endParaRPr>
          </a:p>
          <a:p>
            <a:pPr marL="342900" indent="-342900" algn="l">
              <a:lnSpc>
                <a:spcPct val="120000"/>
              </a:lnSpc>
              <a:buFont typeface="Wingdings" panose="05000000000000000000" pitchFamily="2" charset="2"/>
              <a:buChar char="§"/>
            </a:pPr>
            <a:endParaRPr lang="en-US" i="1" dirty="0">
              <a:latin typeface="+mj-lt"/>
            </a:endParaRPr>
          </a:p>
          <a:p>
            <a:pPr marL="342900" indent="-342900" algn="l">
              <a:lnSpc>
                <a:spcPct val="120000"/>
              </a:lnSpc>
              <a:buFont typeface="Wingdings" panose="05000000000000000000" pitchFamily="2" charset="2"/>
              <a:buChar char="§"/>
            </a:pPr>
            <a:endParaRPr lang="en-US" dirty="0">
              <a:latin typeface="+mj-lt"/>
            </a:endParaRPr>
          </a:p>
          <a:p>
            <a:pPr>
              <a:lnSpc>
                <a:spcPct val="120000"/>
              </a:lnSpc>
            </a:pPr>
            <a:endParaRPr lang="en-US" dirty="0"/>
          </a:p>
        </p:txBody>
      </p:sp>
      <p:pic>
        <p:nvPicPr>
          <p:cNvPr id="4" name="Picture 3" descr="A picture containing person, outdoor, person&#10;&#10;Description automatically generated">
            <a:extLst>
              <a:ext uri="{FF2B5EF4-FFF2-40B4-BE49-F238E27FC236}">
                <a16:creationId xmlns:a16="http://schemas.microsoft.com/office/drawing/2014/main" id="{C7D75ED8-3CD0-06AE-0A4E-1736797A12AE}"/>
              </a:ext>
            </a:extLst>
          </p:cNvPr>
          <p:cNvPicPr>
            <a:picLocks noChangeAspect="1"/>
          </p:cNvPicPr>
          <p:nvPr/>
        </p:nvPicPr>
        <p:blipFill rotWithShape="1">
          <a:blip r:embed="rId2"/>
          <a:srcRect l="19886" t="15549" r="42323" b="27177"/>
          <a:stretch/>
        </p:blipFill>
        <p:spPr>
          <a:xfrm>
            <a:off x="8584163" y="1195736"/>
            <a:ext cx="3198870" cy="3142141"/>
          </a:xfrm>
          <a:prstGeom prst="rect">
            <a:avLst/>
          </a:prstGeom>
        </p:spPr>
      </p:pic>
      <p:cxnSp>
        <p:nvCxnSpPr>
          <p:cNvPr id="6" name="Straight Connector 5">
            <a:extLst>
              <a:ext uri="{FF2B5EF4-FFF2-40B4-BE49-F238E27FC236}">
                <a16:creationId xmlns:a16="http://schemas.microsoft.com/office/drawing/2014/main" id="{9CA262B4-3DE2-A4F6-D6FB-AAC7594C28EC}"/>
              </a:ext>
            </a:extLst>
          </p:cNvPr>
          <p:cNvCxnSpPr/>
          <p:nvPr/>
        </p:nvCxnSpPr>
        <p:spPr>
          <a:xfrm>
            <a:off x="316637" y="2271233"/>
            <a:ext cx="7349049" cy="0"/>
          </a:xfrm>
          <a:prstGeom prst="line">
            <a:avLst/>
          </a:prstGeom>
          <a:ln w="38100">
            <a:solidFill>
              <a:srgbClr val="0488A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749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01C5-B756-EAF6-79B1-1031BD1356C2}"/>
              </a:ext>
            </a:extLst>
          </p:cNvPr>
          <p:cNvSpPr>
            <a:spLocks noGrp="1"/>
          </p:cNvSpPr>
          <p:nvPr>
            <p:ph type="ctrTitle"/>
          </p:nvPr>
        </p:nvSpPr>
        <p:spPr>
          <a:xfrm>
            <a:off x="3332623" y="2776637"/>
            <a:ext cx="7791635" cy="937256"/>
          </a:xfrm>
        </p:spPr>
        <p:txBody>
          <a:bodyPr>
            <a:normAutofit fontScale="90000"/>
          </a:bodyPr>
          <a:lstStyle/>
          <a:p>
            <a:r>
              <a:rPr lang="en-US" sz="4400" b="1" dirty="0"/>
              <a:t>WHAT IS YOUR PROFESSIONAL ROLE?</a:t>
            </a:r>
          </a:p>
        </p:txBody>
      </p:sp>
    </p:spTree>
    <p:extLst>
      <p:ext uri="{BB962C8B-B14F-4D97-AF65-F5344CB8AC3E}">
        <p14:creationId xmlns:p14="http://schemas.microsoft.com/office/powerpoint/2010/main" val="586718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BCD20-DAF6-45E3-A0D4-636DF62FD989}"/>
              </a:ext>
            </a:extLst>
          </p:cNvPr>
          <p:cNvSpPr>
            <a:spLocks noGrp="1"/>
          </p:cNvSpPr>
          <p:nvPr>
            <p:ph type="ctrTitle"/>
          </p:nvPr>
        </p:nvSpPr>
        <p:spPr>
          <a:xfrm>
            <a:off x="314036" y="614363"/>
            <a:ext cx="9144000" cy="477837"/>
          </a:xfrm>
        </p:spPr>
        <p:txBody>
          <a:bodyPr>
            <a:normAutofit fontScale="90000"/>
          </a:bodyPr>
          <a:lstStyle/>
          <a:p>
            <a:pPr algn="l"/>
            <a:r>
              <a:rPr lang="en-US" dirty="0"/>
              <a:t>Understanding your role</a:t>
            </a:r>
          </a:p>
        </p:txBody>
      </p:sp>
      <p:sp>
        <p:nvSpPr>
          <p:cNvPr id="3" name="Subtitle 2">
            <a:extLst>
              <a:ext uri="{FF2B5EF4-FFF2-40B4-BE49-F238E27FC236}">
                <a16:creationId xmlns:a16="http://schemas.microsoft.com/office/drawing/2014/main" id="{25D72404-A63A-C8C5-59B1-095960594BC5}"/>
              </a:ext>
            </a:extLst>
          </p:cNvPr>
          <p:cNvSpPr>
            <a:spLocks noGrp="1"/>
          </p:cNvSpPr>
          <p:nvPr>
            <p:ph type="subTitle" idx="1"/>
          </p:nvPr>
        </p:nvSpPr>
        <p:spPr>
          <a:xfrm>
            <a:off x="1524000" y="1926454"/>
            <a:ext cx="9144000" cy="3331346"/>
          </a:xfrm>
        </p:spPr>
        <p:txBody>
          <a:bodyPr>
            <a:normAutofit/>
          </a:bodyPr>
          <a:lstStyle/>
          <a:p>
            <a:pPr marL="342900" indent="-342900" algn="l">
              <a:buFont typeface="Wingdings" panose="05000000000000000000" pitchFamily="2" charset="2"/>
              <a:buChar char="§"/>
            </a:pPr>
            <a:r>
              <a:rPr lang="en-US" dirty="0">
                <a:latin typeface="+mj-lt"/>
              </a:rPr>
              <a:t>Paid professional</a:t>
            </a:r>
          </a:p>
          <a:p>
            <a:pPr marL="800100" lvl="1" indent="-342900" algn="l">
              <a:buFont typeface="Wingdings" panose="05000000000000000000" pitchFamily="2" charset="2"/>
              <a:buChar char="§"/>
            </a:pPr>
            <a:r>
              <a:rPr lang="en-US" dirty="0">
                <a:latin typeface="+mj-lt"/>
              </a:rPr>
              <a:t>Contracted for your services by the client</a:t>
            </a:r>
          </a:p>
          <a:p>
            <a:pPr marL="342900" indent="-342900" algn="l">
              <a:buFont typeface="Wingdings" panose="05000000000000000000" pitchFamily="2" charset="2"/>
              <a:buChar char="§"/>
            </a:pPr>
            <a:r>
              <a:rPr lang="en-US" dirty="0">
                <a:latin typeface="+mj-lt"/>
              </a:rPr>
              <a:t>Industry professional</a:t>
            </a:r>
          </a:p>
          <a:p>
            <a:pPr marL="800100" lvl="1" indent="-342900" algn="l">
              <a:buFont typeface="Wingdings" panose="05000000000000000000" pitchFamily="2" charset="2"/>
              <a:buChar char="§"/>
            </a:pPr>
            <a:r>
              <a:rPr lang="en-US" dirty="0">
                <a:latin typeface="+mj-lt"/>
              </a:rPr>
              <a:t>Not under contract but asked for your “opinion”</a:t>
            </a:r>
          </a:p>
          <a:p>
            <a:pPr marL="342900" indent="-342900" algn="l">
              <a:buFont typeface="Wingdings" panose="05000000000000000000" pitchFamily="2" charset="2"/>
              <a:buChar char="§"/>
            </a:pPr>
            <a:r>
              <a:rPr lang="en-US" dirty="0">
                <a:latin typeface="+mj-lt"/>
              </a:rPr>
              <a:t>Trusted advisor</a:t>
            </a:r>
          </a:p>
          <a:p>
            <a:pPr marL="800100" lvl="1" indent="-342900" algn="l">
              <a:buFont typeface="Wingdings" panose="05000000000000000000" pitchFamily="2" charset="2"/>
              <a:buChar char="§"/>
            </a:pPr>
            <a:r>
              <a:rPr lang="en-US" dirty="0">
                <a:latin typeface="+mj-lt"/>
              </a:rPr>
              <a:t>May be contractually obligated or not, outside of your “professional capacity”</a:t>
            </a:r>
          </a:p>
          <a:p>
            <a:pPr marL="342900" indent="-342900" algn="l">
              <a:buFont typeface="Wingdings" panose="05000000000000000000" pitchFamily="2" charset="2"/>
              <a:buChar char="§"/>
            </a:pPr>
            <a:r>
              <a:rPr lang="en-US" dirty="0">
                <a:latin typeface="+mj-lt"/>
              </a:rPr>
              <a:t>Friend at a “party”</a:t>
            </a:r>
          </a:p>
          <a:p>
            <a:pPr marL="342900" indent="-342900" algn="l">
              <a:buFont typeface="Wingdings" panose="05000000000000000000" pitchFamily="2" charset="2"/>
              <a:buChar char="§"/>
            </a:pPr>
            <a:r>
              <a:rPr lang="en-US" dirty="0">
                <a:latin typeface="+mj-lt"/>
              </a:rPr>
              <a:t>Other</a:t>
            </a:r>
          </a:p>
          <a:p>
            <a:endParaRPr lang="en-US" dirty="0"/>
          </a:p>
        </p:txBody>
      </p:sp>
    </p:spTree>
    <p:extLst>
      <p:ext uri="{BB962C8B-B14F-4D97-AF65-F5344CB8AC3E}">
        <p14:creationId xmlns:p14="http://schemas.microsoft.com/office/powerpoint/2010/main" val="3014160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B0E1-B329-9BE3-9E71-0FB87E87B07A}"/>
              </a:ext>
            </a:extLst>
          </p:cNvPr>
          <p:cNvSpPr>
            <a:spLocks noGrp="1"/>
          </p:cNvSpPr>
          <p:nvPr>
            <p:ph type="ctrTitle"/>
          </p:nvPr>
        </p:nvSpPr>
        <p:spPr/>
        <p:txBody>
          <a:bodyPr>
            <a:normAutofit/>
          </a:bodyPr>
          <a:lstStyle/>
          <a:p>
            <a:r>
              <a:rPr lang="en-US" sz="4800" b="1" dirty="0"/>
              <a:t>CASE STUDIES</a:t>
            </a:r>
          </a:p>
        </p:txBody>
      </p:sp>
    </p:spTree>
    <p:extLst>
      <p:ext uri="{BB962C8B-B14F-4D97-AF65-F5344CB8AC3E}">
        <p14:creationId xmlns:p14="http://schemas.microsoft.com/office/powerpoint/2010/main" val="2174240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EED2D-2A96-8478-1CE2-2BD6C7A8281B}"/>
              </a:ext>
            </a:extLst>
          </p:cNvPr>
          <p:cNvSpPr>
            <a:spLocks noGrp="1"/>
          </p:cNvSpPr>
          <p:nvPr>
            <p:ph type="ctrTitle"/>
          </p:nvPr>
        </p:nvSpPr>
        <p:spPr>
          <a:xfrm>
            <a:off x="1077435" y="602698"/>
            <a:ext cx="4696047" cy="887190"/>
          </a:xfrm>
        </p:spPr>
        <p:txBody>
          <a:bodyPr>
            <a:normAutofit fontScale="90000"/>
          </a:bodyPr>
          <a:lstStyle/>
          <a:p>
            <a:r>
              <a:rPr lang="en-US" b="1" dirty="0"/>
              <a:t>Case Study #1 </a:t>
            </a:r>
          </a:p>
        </p:txBody>
      </p:sp>
      <p:sp>
        <p:nvSpPr>
          <p:cNvPr id="3" name="Subtitle 2">
            <a:extLst>
              <a:ext uri="{FF2B5EF4-FFF2-40B4-BE49-F238E27FC236}">
                <a16:creationId xmlns:a16="http://schemas.microsoft.com/office/drawing/2014/main" id="{28AEAC56-DF9A-0580-3D04-8F90715107C3}"/>
              </a:ext>
            </a:extLst>
          </p:cNvPr>
          <p:cNvSpPr>
            <a:spLocks noGrp="1"/>
          </p:cNvSpPr>
          <p:nvPr>
            <p:ph type="subTitle" idx="1"/>
          </p:nvPr>
        </p:nvSpPr>
        <p:spPr>
          <a:xfrm>
            <a:off x="1077435" y="1868930"/>
            <a:ext cx="5238305" cy="3010953"/>
          </a:xfrm>
        </p:spPr>
        <p:txBody>
          <a:bodyPr>
            <a:normAutofit fontScale="40000" lnSpcReduction="20000"/>
          </a:bodyPr>
          <a:lstStyle/>
          <a:p>
            <a:pPr marL="457200" indent="-457200" algn="l">
              <a:buFont typeface="Wingdings" panose="05000000000000000000" pitchFamily="2" charset="2"/>
              <a:buChar char="§"/>
            </a:pPr>
            <a:r>
              <a:rPr lang="en-US" sz="6000" dirty="0">
                <a:latin typeface="+mj-lt"/>
              </a:rPr>
              <a:t>You are providing services to an airport client and the airport director asks you to ignore, or at least downplay, the significance of an issue that you know is federally regulated and should be addressed.</a:t>
            </a:r>
          </a:p>
          <a:p>
            <a:pPr algn="l"/>
            <a:endParaRPr lang="en-US" sz="6000" dirty="0">
              <a:latin typeface="+mj-lt"/>
            </a:endParaRPr>
          </a:p>
          <a:p>
            <a:pPr marL="457200" indent="-457200" algn="l">
              <a:buFont typeface="Wingdings" panose="05000000000000000000" pitchFamily="2" charset="2"/>
              <a:buChar char="§"/>
            </a:pPr>
            <a:r>
              <a:rPr lang="en-US" sz="6000" dirty="0">
                <a:latin typeface="+mj-lt"/>
              </a:rPr>
              <a:t>Now what?</a:t>
            </a:r>
          </a:p>
          <a:p>
            <a:endParaRPr lang="en-US" dirty="0"/>
          </a:p>
        </p:txBody>
      </p:sp>
      <p:pic>
        <p:nvPicPr>
          <p:cNvPr id="4" name="Picture 2">
            <a:extLst>
              <a:ext uri="{FF2B5EF4-FFF2-40B4-BE49-F238E27FC236}">
                <a16:creationId xmlns:a16="http://schemas.microsoft.com/office/drawing/2014/main" id="{1A098811-052E-4843-9022-2CF1C30DBB04}"/>
              </a:ext>
            </a:extLst>
          </p:cNvPr>
          <p:cNvPicPr>
            <a:picLocks noChangeAspect="1"/>
          </p:cNvPicPr>
          <p:nvPr/>
        </p:nvPicPr>
        <p:blipFill>
          <a:blip r:embed="rId2"/>
          <a:srcRect/>
          <a:stretch>
            <a:fillRect/>
          </a:stretch>
        </p:blipFill>
        <p:spPr>
          <a:xfrm>
            <a:off x="8106765" y="1346057"/>
            <a:ext cx="3258457" cy="3417329"/>
          </a:xfrm>
          <a:prstGeom prst="rect">
            <a:avLst/>
          </a:prstGeom>
        </p:spPr>
      </p:pic>
    </p:spTree>
    <p:extLst>
      <p:ext uri="{BB962C8B-B14F-4D97-AF65-F5344CB8AC3E}">
        <p14:creationId xmlns:p14="http://schemas.microsoft.com/office/powerpoint/2010/main" val="18734892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6EDC-C194-6BB5-B932-37AACC27A3B3}"/>
              </a:ext>
            </a:extLst>
          </p:cNvPr>
          <p:cNvSpPr>
            <a:spLocks noGrp="1"/>
          </p:cNvSpPr>
          <p:nvPr>
            <p:ph type="ctrTitle"/>
          </p:nvPr>
        </p:nvSpPr>
        <p:spPr>
          <a:xfrm>
            <a:off x="1603899" y="369980"/>
            <a:ext cx="4947821" cy="955012"/>
          </a:xfrm>
        </p:spPr>
        <p:txBody>
          <a:bodyPr>
            <a:normAutofit/>
          </a:bodyPr>
          <a:lstStyle/>
          <a:p>
            <a:r>
              <a:rPr lang="en-US" sz="4800" dirty="0"/>
              <a:t>Case Study #2 </a:t>
            </a:r>
          </a:p>
        </p:txBody>
      </p:sp>
      <p:sp>
        <p:nvSpPr>
          <p:cNvPr id="3" name="Subtitle 2">
            <a:extLst>
              <a:ext uri="{FF2B5EF4-FFF2-40B4-BE49-F238E27FC236}">
                <a16:creationId xmlns:a16="http://schemas.microsoft.com/office/drawing/2014/main" id="{72D7469A-AD4F-268E-C774-C471D8ECFB05}"/>
              </a:ext>
            </a:extLst>
          </p:cNvPr>
          <p:cNvSpPr>
            <a:spLocks noGrp="1"/>
          </p:cNvSpPr>
          <p:nvPr>
            <p:ph type="subTitle" idx="1"/>
          </p:nvPr>
        </p:nvSpPr>
        <p:spPr>
          <a:xfrm>
            <a:off x="1524000" y="1600200"/>
            <a:ext cx="5663609" cy="4152530"/>
          </a:xfrm>
        </p:spPr>
        <p:txBody>
          <a:bodyPr>
            <a:normAutofit lnSpcReduction="10000"/>
          </a:bodyPr>
          <a:lstStyle/>
          <a:p>
            <a:pPr marL="342900" indent="-342900" algn="l">
              <a:buFont typeface="Wingdings" panose="05000000000000000000" pitchFamily="2" charset="2"/>
              <a:buChar char="§"/>
            </a:pPr>
            <a:r>
              <a:rPr lang="en-US" dirty="0">
                <a:latin typeface="+mj-lt"/>
              </a:rPr>
              <a:t>You are working on a project and an airport board member calls to ask you questions and share their opinion on the project. He/she gives you direction on what he/she wants to see reflected in the project. The airport board is an advisory body to the City who is owner of the airport. </a:t>
            </a:r>
          </a:p>
          <a:p>
            <a:pPr marL="342900" indent="-342900" algn="l">
              <a:buFont typeface="Wingdings" panose="05000000000000000000" pitchFamily="2" charset="2"/>
              <a:buChar char="§"/>
            </a:pPr>
            <a:endParaRPr lang="en-US" dirty="0">
              <a:latin typeface="+mj-lt"/>
            </a:endParaRPr>
          </a:p>
          <a:p>
            <a:pPr marL="342900" indent="-342900" algn="l">
              <a:buFont typeface="Wingdings" panose="05000000000000000000" pitchFamily="2" charset="2"/>
              <a:buChar char="§"/>
            </a:pPr>
            <a:r>
              <a:rPr lang="en-US" dirty="0">
                <a:latin typeface="+mj-lt"/>
              </a:rPr>
              <a:t>What do you do with this information?</a:t>
            </a:r>
          </a:p>
          <a:p>
            <a:pPr marL="342900" indent="-342900" algn="l">
              <a:buFont typeface="Wingdings" panose="05000000000000000000" pitchFamily="2" charset="2"/>
              <a:buChar char="§"/>
            </a:pPr>
            <a:r>
              <a:rPr lang="en-US" dirty="0">
                <a:latin typeface="+mj-lt"/>
              </a:rPr>
              <a:t>Should you have even taken the call?</a:t>
            </a:r>
          </a:p>
          <a:p>
            <a:pPr marL="342900" indent="-342900" algn="l">
              <a:buFont typeface="Wingdings" panose="05000000000000000000" pitchFamily="2" charset="2"/>
              <a:buChar char="§"/>
            </a:pPr>
            <a:r>
              <a:rPr lang="en-US" dirty="0">
                <a:latin typeface="+mj-lt"/>
              </a:rPr>
              <a:t>Now what ?</a:t>
            </a:r>
          </a:p>
          <a:p>
            <a:endParaRPr lang="en-US" dirty="0"/>
          </a:p>
        </p:txBody>
      </p:sp>
      <p:pic>
        <p:nvPicPr>
          <p:cNvPr id="4" name="Picture 3">
            <a:extLst>
              <a:ext uri="{FF2B5EF4-FFF2-40B4-BE49-F238E27FC236}">
                <a16:creationId xmlns:a16="http://schemas.microsoft.com/office/drawing/2014/main" id="{65C42E60-78E7-25C6-FBFE-35F470D30EB9}"/>
              </a:ext>
            </a:extLst>
          </p:cNvPr>
          <p:cNvPicPr>
            <a:picLocks noChangeAspect="1"/>
          </p:cNvPicPr>
          <p:nvPr/>
        </p:nvPicPr>
        <p:blipFill>
          <a:blip r:embed="rId2"/>
          <a:srcRect/>
          <a:stretch>
            <a:fillRect/>
          </a:stretch>
        </p:blipFill>
        <p:spPr>
          <a:xfrm>
            <a:off x="7476152" y="1324992"/>
            <a:ext cx="4519088" cy="3581377"/>
          </a:xfrm>
          <a:prstGeom prst="rect">
            <a:avLst/>
          </a:prstGeom>
        </p:spPr>
      </p:pic>
    </p:spTree>
    <p:extLst>
      <p:ext uri="{BB962C8B-B14F-4D97-AF65-F5344CB8AC3E}">
        <p14:creationId xmlns:p14="http://schemas.microsoft.com/office/powerpoint/2010/main" val="349866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3411-65BD-965D-4552-D9B68768951A}"/>
              </a:ext>
            </a:extLst>
          </p:cNvPr>
          <p:cNvSpPr>
            <a:spLocks noGrp="1"/>
          </p:cNvSpPr>
          <p:nvPr>
            <p:ph type="ctrTitle"/>
          </p:nvPr>
        </p:nvSpPr>
        <p:spPr>
          <a:xfrm>
            <a:off x="1449572" y="329980"/>
            <a:ext cx="3846990" cy="839602"/>
          </a:xfrm>
        </p:spPr>
        <p:txBody>
          <a:bodyPr>
            <a:normAutofit/>
          </a:bodyPr>
          <a:lstStyle/>
          <a:p>
            <a:r>
              <a:rPr lang="en-US" sz="4400" b="1" dirty="0"/>
              <a:t>Case Study #3 </a:t>
            </a:r>
          </a:p>
        </p:txBody>
      </p:sp>
      <p:sp>
        <p:nvSpPr>
          <p:cNvPr id="3" name="Subtitle 2">
            <a:extLst>
              <a:ext uri="{FF2B5EF4-FFF2-40B4-BE49-F238E27FC236}">
                <a16:creationId xmlns:a16="http://schemas.microsoft.com/office/drawing/2014/main" id="{10FF343B-C559-BCF5-8DC8-8722563769A6}"/>
              </a:ext>
            </a:extLst>
          </p:cNvPr>
          <p:cNvSpPr>
            <a:spLocks noGrp="1"/>
          </p:cNvSpPr>
          <p:nvPr>
            <p:ph type="subTitle" idx="1"/>
          </p:nvPr>
        </p:nvSpPr>
        <p:spPr>
          <a:xfrm>
            <a:off x="1524000" y="1509203"/>
            <a:ext cx="6110177" cy="4179215"/>
          </a:xfrm>
        </p:spPr>
        <p:txBody>
          <a:bodyPr>
            <a:normAutofit lnSpcReduction="10000"/>
          </a:bodyPr>
          <a:lstStyle/>
          <a:p>
            <a:pPr marL="342900" indent="-342900" algn="l">
              <a:buFont typeface="Wingdings" panose="05000000000000000000" pitchFamily="2" charset="2"/>
              <a:buChar char="§"/>
            </a:pPr>
            <a:r>
              <a:rPr lang="en-US" dirty="0">
                <a:latin typeface="+mj-lt"/>
              </a:rPr>
              <a:t>You are working on an Airport Layout Plan update and have obtained approach obstruction information that shows the airport has obstructions to their primary runway, across numerous surfaces.  </a:t>
            </a:r>
          </a:p>
          <a:p>
            <a:pPr marL="342900" indent="-342900" algn="l">
              <a:buFont typeface="Wingdings" panose="05000000000000000000" pitchFamily="2" charset="2"/>
              <a:buChar char="§"/>
            </a:pPr>
            <a:endParaRPr lang="en-US" dirty="0">
              <a:latin typeface="+mj-lt"/>
            </a:endParaRPr>
          </a:p>
          <a:p>
            <a:pPr marL="342900" indent="-342900" algn="l">
              <a:buFont typeface="Wingdings" panose="05000000000000000000" pitchFamily="2" charset="2"/>
              <a:buChar char="§"/>
            </a:pPr>
            <a:r>
              <a:rPr lang="en-US" dirty="0">
                <a:latin typeface="+mj-lt"/>
              </a:rPr>
              <a:t>What is your responsibility to disclose this information?</a:t>
            </a:r>
          </a:p>
          <a:p>
            <a:pPr marL="342900" indent="-342900" algn="l">
              <a:buFont typeface="Wingdings" panose="05000000000000000000" pitchFamily="2" charset="2"/>
              <a:buChar char="§"/>
            </a:pPr>
            <a:r>
              <a:rPr lang="en-US" dirty="0">
                <a:latin typeface="+mj-lt"/>
              </a:rPr>
              <a:t>Who should you disclose it to?</a:t>
            </a:r>
          </a:p>
          <a:p>
            <a:pPr marL="342900" indent="-342900" algn="l">
              <a:buFont typeface="Wingdings" panose="05000000000000000000" pitchFamily="2" charset="2"/>
              <a:buChar char="§"/>
            </a:pPr>
            <a:r>
              <a:rPr lang="en-US" dirty="0">
                <a:latin typeface="+mj-lt"/>
              </a:rPr>
              <a:t>How quickly?</a:t>
            </a:r>
          </a:p>
          <a:p>
            <a:pPr marL="342900" indent="-342900" algn="l">
              <a:buFont typeface="Wingdings" panose="05000000000000000000" pitchFamily="2" charset="2"/>
              <a:buChar char="§"/>
            </a:pPr>
            <a:r>
              <a:rPr lang="en-US" dirty="0">
                <a:latin typeface="+mj-lt"/>
              </a:rPr>
              <a:t>What else?</a:t>
            </a:r>
          </a:p>
          <a:p>
            <a:endParaRPr lang="en-US" dirty="0"/>
          </a:p>
        </p:txBody>
      </p:sp>
      <p:pic>
        <p:nvPicPr>
          <p:cNvPr id="5" name="Picture 4">
            <a:extLst>
              <a:ext uri="{FF2B5EF4-FFF2-40B4-BE49-F238E27FC236}">
                <a16:creationId xmlns:a16="http://schemas.microsoft.com/office/drawing/2014/main" id="{F4D8BC3E-13DD-D917-08C2-64F85BBBB664}"/>
              </a:ext>
            </a:extLst>
          </p:cNvPr>
          <p:cNvPicPr>
            <a:picLocks noChangeAspect="1"/>
          </p:cNvPicPr>
          <p:nvPr/>
        </p:nvPicPr>
        <p:blipFill>
          <a:blip r:embed="rId2"/>
          <a:stretch>
            <a:fillRect/>
          </a:stretch>
        </p:blipFill>
        <p:spPr>
          <a:xfrm>
            <a:off x="7991935" y="925033"/>
            <a:ext cx="3642702" cy="4657060"/>
          </a:xfrm>
          <a:prstGeom prst="rect">
            <a:avLst/>
          </a:prstGeom>
        </p:spPr>
      </p:pic>
    </p:spTree>
    <p:extLst>
      <p:ext uri="{BB962C8B-B14F-4D97-AF65-F5344CB8AC3E}">
        <p14:creationId xmlns:p14="http://schemas.microsoft.com/office/powerpoint/2010/main" val="3684588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1E06-31BB-42D2-F48B-A89B4D7E4F4C}"/>
              </a:ext>
            </a:extLst>
          </p:cNvPr>
          <p:cNvSpPr>
            <a:spLocks noGrp="1"/>
          </p:cNvSpPr>
          <p:nvPr>
            <p:ph type="ctrTitle"/>
          </p:nvPr>
        </p:nvSpPr>
        <p:spPr>
          <a:xfrm>
            <a:off x="1266548" y="358884"/>
            <a:ext cx="5382827" cy="892868"/>
          </a:xfrm>
        </p:spPr>
        <p:txBody>
          <a:bodyPr>
            <a:normAutofit fontScale="90000"/>
          </a:bodyPr>
          <a:lstStyle/>
          <a:p>
            <a:r>
              <a:rPr lang="en-US" b="1" dirty="0"/>
              <a:t>Case Study #4 </a:t>
            </a:r>
          </a:p>
        </p:txBody>
      </p:sp>
      <p:sp>
        <p:nvSpPr>
          <p:cNvPr id="3" name="Subtitle 2">
            <a:extLst>
              <a:ext uri="{FF2B5EF4-FFF2-40B4-BE49-F238E27FC236}">
                <a16:creationId xmlns:a16="http://schemas.microsoft.com/office/drawing/2014/main" id="{F47876F0-FC80-35B6-465D-4857D2714C33}"/>
              </a:ext>
            </a:extLst>
          </p:cNvPr>
          <p:cNvSpPr>
            <a:spLocks noGrp="1"/>
          </p:cNvSpPr>
          <p:nvPr>
            <p:ph type="subTitle" idx="1"/>
          </p:nvPr>
        </p:nvSpPr>
        <p:spPr>
          <a:xfrm>
            <a:off x="1452979" y="1595685"/>
            <a:ext cx="5489359" cy="3757550"/>
          </a:xfrm>
        </p:spPr>
        <p:txBody>
          <a:bodyPr/>
          <a:lstStyle/>
          <a:p>
            <a:pPr marL="342900" indent="-342900" algn="l">
              <a:buFont typeface="Wingdings" panose="05000000000000000000" pitchFamily="2" charset="2"/>
              <a:buChar char="§"/>
            </a:pPr>
            <a:r>
              <a:rPr lang="en-US" dirty="0">
                <a:latin typeface="+mj-lt"/>
              </a:rPr>
              <a:t>You have completed work on a project that generates recommendations for follow-on work.  Should you consider pursuing that work?</a:t>
            </a:r>
          </a:p>
          <a:p>
            <a:pPr marL="342900" indent="-342900" algn="l">
              <a:buFont typeface="Wingdings" panose="05000000000000000000" pitchFamily="2" charset="2"/>
              <a:buChar char="§"/>
            </a:pPr>
            <a:endParaRPr lang="en-US" dirty="0">
              <a:latin typeface="+mj-lt"/>
            </a:endParaRPr>
          </a:p>
          <a:p>
            <a:pPr marL="342900" indent="-342900" algn="l">
              <a:buFont typeface="Wingdings" panose="05000000000000000000" pitchFamily="2" charset="2"/>
              <a:buChar char="§"/>
            </a:pPr>
            <a:r>
              <a:rPr lang="en-US" dirty="0">
                <a:latin typeface="+mj-lt"/>
              </a:rPr>
              <a:t>Are you allowed by law to pursue it?</a:t>
            </a:r>
          </a:p>
          <a:p>
            <a:pPr marL="342900" indent="-342900" algn="l">
              <a:buFont typeface="Wingdings" panose="05000000000000000000" pitchFamily="2" charset="2"/>
              <a:buChar char="§"/>
            </a:pPr>
            <a:r>
              <a:rPr lang="en-US" dirty="0">
                <a:latin typeface="+mj-lt"/>
              </a:rPr>
              <a:t>Are there actual or perceived conflicts of interest ?</a:t>
            </a:r>
          </a:p>
          <a:p>
            <a:pPr marL="342900" indent="-342900" algn="l">
              <a:buFont typeface="Wingdings" panose="05000000000000000000" pitchFamily="2" charset="2"/>
              <a:buChar char="§"/>
            </a:pPr>
            <a:r>
              <a:rPr lang="en-US" dirty="0">
                <a:latin typeface="+mj-lt"/>
              </a:rPr>
              <a:t>What else might you consider?</a:t>
            </a:r>
          </a:p>
          <a:p>
            <a:endParaRPr lang="en-US" dirty="0"/>
          </a:p>
        </p:txBody>
      </p:sp>
    </p:spTree>
    <p:extLst>
      <p:ext uri="{BB962C8B-B14F-4D97-AF65-F5344CB8AC3E}">
        <p14:creationId xmlns:p14="http://schemas.microsoft.com/office/powerpoint/2010/main" val="3301770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4AD6-42B8-AB88-B401-C65D6E9DC832}"/>
              </a:ext>
            </a:extLst>
          </p:cNvPr>
          <p:cNvSpPr>
            <a:spLocks noGrp="1"/>
          </p:cNvSpPr>
          <p:nvPr>
            <p:ph type="ctrTitle"/>
          </p:nvPr>
        </p:nvSpPr>
        <p:spPr>
          <a:xfrm>
            <a:off x="960476" y="578969"/>
            <a:ext cx="3997911" cy="715314"/>
          </a:xfrm>
        </p:spPr>
        <p:txBody>
          <a:bodyPr>
            <a:normAutofit/>
          </a:bodyPr>
          <a:lstStyle/>
          <a:p>
            <a:r>
              <a:rPr lang="en-US" sz="4400" b="1" dirty="0"/>
              <a:t>Case Study #5 </a:t>
            </a:r>
          </a:p>
        </p:txBody>
      </p:sp>
      <p:sp>
        <p:nvSpPr>
          <p:cNvPr id="3" name="Subtitle 2">
            <a:extLst>
              <a:ext uri="{FF2B5EF4-FFF2-40B4-BE49-F238E27FC236}">
                <a16:creationId xmlns:a16="http://schemas.microsoft.com/office/drawing/2014/main" id="{2818C7CE-2CDF-15C4-54E9-5F04C6D73421}"/>
              </a:ext>
            </a:extLst>
          </p:cNvPr>
          <p:cNvSpPr>
            <a:spLocks noGrp="1"/>
          </p:cNvSpPr>
          <p:nvPr>
            <p:ph type="subTitle" idx="1"/>
          </p:nvPr>
        </p:nvSpPr>
        <p:spPr>
          <a:xfrm>
            <a:off x="960476" y="1428488"/>
            <a:ext cx="5844466" cy="3153792"/>
          </a:xfrm>
        </p:spPr>
        <p:txBody>
          <a:bodyPr/>
          <a:lstStyle/>
          <a:p>
            <a:pPr marL="342900" indent="-342900" algn="l">
              <a:buFont typeface="Wingdings" panose="05000000000000000000" pitchFamily="2" charset="2"/>
              <a:buChar char="§"/>
            </a:pPr>
            <a:r>
              <a:rPr lang="en-US" dirty="0">
                <a:latin typeface="+mj-lt"/>
              </a:rPr>
              <a:t>You are at an industry conference reception, talking with someone.  They ask you to provide your thoughts on a project they are working on that has not gone well.  They want to know how you might have handled it.</a:t>
            </a:r>
          </a:p>
          <a:p>
            <a:pPr algn="l"/>
            <a:endParaRPr lang="en-US" dirty="0">
              <a:latin typeface="+mj-lt"/>
            </a:endParaRPr>
          </a:p>
          <a:p>
            <a:pPr marL="342900" indent="-342900" algn="l">
              <a:buFont typeface="Wingdings" panose="05000000000000000000" pitchFamily="2" charset="2"/>
              <a:buChar char="§"/>
            </a:pPr>
            <a:r>
              <a:rPr lang="en-US" dirty="0">
                <a:latin typeface="+mj-lt"/>
              </a:rPr>
              <a:t>What should you say? </a:t>
            </a:r>
          </a:p>
          <a:p>
            <a:endParaRPr lang="en-US" dirty="0"/>
          </a:p>
        </p:txBody>
      </p:sp>
      <p:pic>
        <p:nvPicPr>
          <p:cNvPr id="4" name="Picture 3" descr="A house with trees in the background&#10;&#10;Description generated with very high confidence">
            <a:extLst>
              <a:ext uri="{FF2B5EF4-FFF2-40B4-BE49-F238E27FC236}">
                <a16:creationId xmlns:a16="http://schemas.microsoft.com/office/drawing/2014/main" id="{07846989-B097-97C2-D159-6A58CE0F42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57917" y="1428488"/>
            <a:ext cx="4566509" cy="3044711"/>
          </a:xfrm>
          <a:prstGeom prst="rect">
            <a:avLst/>
          </a:prstGeom>
        </p:spPr>
      </p:pic>
    </p:spTree>
    <p:extLst>
      <p:ext uri="{BB962C8B-B14F-4D97-AF65-F5344CB8AC3E}">
        <p14:creationId xmlns:p14="http://schemas.microsoft.com/office/powerpoint/2010/main" val="2696335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736ACD-ACEB-71E5-0D0D-43609A206E6C}"/>
              </a:ext>
            </a:extLst>
          </p:cNvPr>
          <p:cNvSpPr>
            <a:spLocks noGrp="1"/>
          </p:cNvSpPr>
          <p:nvPr>
            <p:ph type="ctrTitle"/>
          </p:nvPr>
        </p:nvSpPr>
        <p:spPr>
          <a:xfrm>
            <a:off x="969818" y="2843205"/>
            <a:ext cx="3870036" cy="1006027"/>
          </a:xfrm>
        </p:spPr>
        <p:txBody>
          <a:bodyPr>
            <a:normAutofit/>
          </a:bodyPr>
          <a:lstStyle/>
          <a:p>
            <a:r>
              <a:rPr lang="en-US" sz="4800" dirty="0"/>
              <a:t>Key takeaways</a:t>
            </a:r>
          </a:p>
        </p:txBody>
      </p:sp>
      <p:graphicFrame>
        <p:nvGraphicFramePr>
          <p:cNvPr id="4" name="Content Placeholder 2">
            <a:extLst>
              <a:ext uri="{FF2B5EF4-FFF2-40B4-BE49-F238E27FC236}">
                <a16:creationId xmlns:a16="http://schemas.microsoft.com/office/drawing/2014/main" id="{BE87036E-819C-DD87-7D5A-A315BCE7A343}"/>
              </a:ext>
            </a:extLst>
          </p:cNvPr>
          <p:cNvGraphicFramePr>
            <a:graphicFrameLocks/>
          </p:cNvGraphicFramePr>
          <p:nvPr>
            <p:extLst>
              <p:ext uri="{D42A27DB-BD31-4B8C-83A1-F6EECF244321}">
                <p14:modId xmlns:p14="http://schemas.microsoft.com/office/powerpoint/2010/main" val="3828159776"/>
              </p:ext>
            </p:extLst>
          </p:nvPr>
        </p:nvGraphicFramePr>
        <p:xfrm>
          <a:off x="5702604" y="1025417"/>
          <a:ext cx="5944379" cy="4641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2819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AA5-861C-A022-4D14-ECF0A6420A13}"/>
              </a:ext>
            </a:extLst>
          </p:cNvPr>
          <p:cNvSpPr>
            <a:spLocks noGrp="1"/>
          </p:cNvSpPr>
          <p:nvPr>
            <p:ph type="ctrTitle"/>
          </p:nvPr>
        </p:nvSpPr>
        <p:spPr>
          <a:xfrm>
            <a:off x="1524000" y="1999817"/>
            <a:ext cx="9144000" cy="2387600"/>
          </a:xfrm>
        </p:spPr>
        <p:txBody>
          <a:bodyPr>
            <a:normAutofit fontScale="90000"/>
          </a:bodyPr>
          <a:lstStyle/>
          <a:p>
            <a:pPr algn="l"/>
            <a:r>
              <a:rPr lang="en-US" dirty="0"/>
              <a:t>Questions/discussion</a:t>
            </a:r>
            <a:br>
              <a:rPr lang="en-US" dirty="0"/>
            </a:br>
            <a:br>
              <a:rPr lang="en-US" dirty="0"/>
            </a:br>
            <a:r>
              <a:rPr lang="en-US" sz="3600" dirty="0"/>
              <a:t>Peter J. Kirsch</a:t>
            </a:r>
            <a:br>
              <a:rPr lang="en-US" sz="3600" dirty="0"/>
            </a:br>
            <a:r>
              <a:rPr lang="en-US" sz="3600" dirty="0">
                <a:hlinkClick r:id="rId2">
                  <a:extLst>
                    <a:ext uri="{A12FA001-AC4F-418D-AE19-62706E023703}">
                      <ahyp:hlinkClr xmlns:ahyp="http://schemas.microsoft.com/office/drawing/2018/hyperlinkcolor" val="tx"/>
                    </a:ext>
                  </a:extLst>
                </a:hlinkClick>
              </a:rPr>
              <a:t>pkirsch@kaplankirsch.com</a:t>
            </a:r>
            <a:br>
              <a:rPr lang="en-US" sz="3600" dirty="0"/>
            </a:br>
            <a:r>
              <a:rPr lang="en-US" sz="3600" dirty="0"/>
              <a:t>(202) 596-1112</a:t>
            </a:r>
            <a:endParaRPr lang="en-US" dirty="0"/>
          </a:p>
        </p:txBody>
      </p:sp>
      <p:pic>
        <p:nvPicPr>
          <p:cNvPr id="3" name="Picture 2">
            <a:extLst>
              <a:ext uri="{FF2B5EF4-FFF2-40B4-BE49-F238E27FC236}">
                <a16:creationId xmlns:a16="http://schemas.microsoft.com/office/drawing/2014/main" id="{491616D5-9720-1454-4531-97FAE0A38846}"/>
              </a:ext>
            </a:extLst>
          </p:cNvPr>
          <p:cNvPicPr>
            <a:picLocks noChangeAspect="1"/>
          </p:cNvPicPr>
          <p:nvPr/>
        </p:nvPicPr>
        <p:blipFill>
          <a:blip r:embed="rId3"/>
          <a:srcRect/>
          <a:stretch>
            <a:fillRect/>
          </a:stretch>
        </p:blipFill>
        <p:spPr>
          <a:xfrm>
            <a:off x="9108142" y="5955632"/>
            <a:ext cx="2954811" cy="902368"/>
          </a:xfrm>
          <a:prstGeom prst="rect">
            <a:avLst/>
          </a:prstGeom>
        </p:spPr>
      </p:pic>
    </p:spTree>
    <p:extLst>
      <p:ext uri="{BB962C8B-B14F-4D97-AF65-F5344CB8AC3E}">
        <p14:creationId xmlns:p14="http://schemas.microsoft.com/office/powerpoint/2010/main" val="1869241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151B0-304D-11BC-90CB-90A5FA0DA480}"/>
              </a:ext>
            </a:extLst>
          </p:cNvPr>
          <p:cNvSpPr>
            <a:spLocks noGrp="1"/>
          </p:cNvSpPr>
          <p:nvPr>
            <p:ph type="ctrTitle"/>
          </p:nvPr>
        </p:nvSpPr>
        <p:spPr>
          <a:xfrm>
            <a:off x="1346447" y="571947"/>
            <a:ext cx="6022019" cy="928379"/>
          </a:xfrm>
        </p:spPr>
        <p:txBody>
          <a:bodyPr>
            <a:normAutofit fontScale="90000"/>
          </a:bodyPr>
          <a:lstStyle/>
          <a:p>
            <a:r>
              <a:rPr lang="en-US" dirty="0"/>
              <a:t>Today’s Presentation</a:t>
            </a:r>
          </a:p>
        </p:txBody>
      </p:sp>
      <p:sp>
        <p:nvSpPr>
          <p:cNvPr id="3" name="Subtitle 2">
            <a:extLst>
              <a:ext uri="{FF2B5EF4-FFF2-40B4-BE49-F238E27FC236}">
                <a16:creationId xmlns:a16="http://schemas.microsoft.com/office/drawing/2014/main" id="{8B0A0BE7-CCC2-6625-4B08-CF08114A528B}"/>
              </a:ext>
            </a:extLst>
          </p:cNvPr>
          <p:cNvSpPr>
            <a:spLocks noGrp="1"/>
          </p:cNvSpPr>
          <p:nvPr>
            <p:ph type="subTitle" idx="1"/>
          </p:nvPr>
        </p:nvSpPr>
        <p:spPr>
          <a:xfrm>
            <a:off x="1346447" y="1666705"/>
            <a:ext cx="9144000" cy="3722041"/>
          </a:xfrm>
        </p:spPr>
        <p:txBody>
          <a:bodyPr>
            <a:normAutofit/>
          </a:bodyPr>
          <a:lstStyle/>
          <a:p>
            <a:pPr marL="457200" indent="-457200" algn="l">
              <a:buFont typeface="Wingdings" panose="05000000000000000000" pitchFamily="2" charset="2"/>
              <a:buChar char="§"/>
            </a:pPr>
            <a:r>
              <a:rPr lang="en-US" sz="3100" dirty="0">
                <a:latin typeface="+mj-lt"/>
              </a:rPr>
              <a:t>Brief summary of professional ethics and codes of conduct</a:t>
            </a:r>
          </a:p>
          <a:p>
            <a:pPr marL="457200" indent="-457200" algn="l">
              <a:buFont typeface="Wingdings" panose="05000000000000000000" pitchFamily="2" charset="2"/>
              <a:buChar char="§"/>
            </a:pPr>
            <a:r>
              <a:rPr lang="en-US" sz="3100" dirty="0">
                <a:latin typeface="+mj-lt"/>
              </a:rPr>
              <a:t>Key questions to consider</a:t>
            </a:r>
          </a:p>
          <a:p>
            <a:pPr marL="457200" indent="-457200" algn="l">
              <a:buFont typeface="Wingdings" panose="05000000000000000000" pitchFamily="2" charset="2"/>
              <a:buChar char="§"/>
            </a:pPr>
            <a:r>
              <a:rPr lang="en-US" sz="3100" dirty="0">
                <a:latin typeface="+mj-lt"/>
              </a:rPr>
              <a:t>Case study examples</a:t>
            </a:r>
          </a:p>
          <a:p>
            <a:endParaRPr lang="en-US" dirty="0"/>
          </a:p>
        </p:txBody>
      </p:sp>
    </p:spTree>
    <p:extLst>
      <p:ext uri="{BB962C8B-B14F-4D97-AF65-F5344CB8AC3E}">
        <p14:creationId xmlns:p14="http://schemas.microsoft.com/office/powerpoint/2010/main" val="1414475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13134F1-4FD9-7912-5144-A9A9B9FB54CD}"/>
              </a:ext>
            </a:extLst>
          </p:cNvPr>
          <p:cNvSpPr>
            <a:spLocks noGrp="1"/>
          </p:cNvSpPr>
          <p:nvPr>
            <p:ph type="subTitle" idx="1"/>
          </p:nvPr>
        </p:nvSpPr>
        <p:spPr>
          <a:xfrm>
            <a:off x="1524000" y="2835684"/>
            <a:ext cx="9144000" cy="1655762"/>
          </a:xfrm>
        </p:spPr>
        <p:txBody>
          <a:bodyPr>
            <a:normAutofit fontScale="92500" lnSpcReduction="10000"/>
          </a:bodyPr>
          <a:lstStyle/>
          <a:p>
            <a:r>
              <a:rPr lang="en-US" sz="3600" dirty="0"/>
              <a:t>Each profession has its own </a:t>
            </a:r>
          </a:p>
          <a:p>
            <a:r>
              <a:rPr lang="en-US" sz="3600" dirty="0"/>
              <a:t>ETHICS AND CODE OF CONDUCT</a:t>
            </a:r>
          </a:p>
          <a:p>
            <a:r>
              <a:rPr lang="en-US" sz="3600" dirty="0"/>
              <a:t>. . . but there are common themes</a:t>
            </a:r>
          </a:p>
        </p:txBody>
      </p:sp>
    </p:spTree>
    <p:extLst>
      <p:ext uri="{BB962C8B-B14F-4D97-AF65-F5344CB8AC3E}">
        <p14:creationId xmlns:p14="http://schemas.microsoft.com/office/powerpoint/2010/main" val="2558755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359-279F-D5CE-C6C1-622CE0818520}"/>
              </a:ext>
            </a:extLst>
          </p:cNvPr>
          <p:cNvSpPr>
            <a:spLocks noGrp="1"/>
          </p:cNvSpPr>
          <p:nvPr>
            <p:ph type="ctrTitle"/>
          </p:nvPr>
        </p:nvSpPr>
        <p:spPr>
          <a:xfrm>
            <a:off x="1293180" y="190208"/>
            <a:ext cx="9144000" cy="741948"/>
          </a:xfrm>
        </p:spPr>
        <p:txBody>
          <a:bodyPr>
            <a:normAutofit fontScale="90000"/>
          </a:bodyPr>
          <a:lstStyle/>
          <a:p>
            <a:pPr algn="l"/>
            <a:r>
              <a:rPr lang="en-US" sz="4400" dirty="0"/>
              <a:t>Professional Engineer Ethics (paraphrased)</a:t>
            </a:r>
          </a:p>
        </p:txBody>
      </p:sp>
      <p:sp>
        <p:nvSpPr>
          <p:cNvPr id="3" name="Subtitle 2">
            <a:extLst>
              <a:ext uri="{FF2B5EF4-FFF2-40B4-BE49-F238E27FC236}">
                <a16:creationId xmlns:a16="http://schemas.microsoft.com/office/drawing/2014/main" id="{328D46DF-63F6-3248-CEED-FF85433A5619}"/>
              </a:ext>
            </a:extLst>
          </p:cNvPr>
          <p:cNvSpPr>
            <a:spLocks noGrp="1"/>
          </p:cNvSpPr>
          <p:nvPr>
            <p:ph type="subTitle" idx="1"/>
          </p:nvPr>
        </p:nvSpPr>
        <p:spPr>
          <a:xfrm>
            <a:off x="1426345" y="1100831"/>
            <a:ext cx="10114626" cy="5104660"/>
          </a:xfrm>
        </p:spPr>
        <p:txBody>
          <a:bodyPr>
            <a:normAutofit fontScale="62500" lnSpcReduction="20000"/>
          </a:bodyPr>
          <a:lstStyle/>
          <a:p>
            <a:pPr algn="l"/>
            <a:r>
              <a:rPr lang="en-US" sz="3200" b="1" dirty="0">
                <a:latin typeface="+mj-lt"/>
              </a:rPr>
              <a:t>In order to safeguard the life, health , property and welfare of the public:</a:t>
            </a:r>
          </a:p>
          <a:p>
            <a:pPr marL="342900" indent="-342900" algn="l">
              <a:buFont typeface="Wingdings" panose="05000000000000000000" pitchFamily="2" charset="2"/>
              <a:buChar char="§"/>
            </a:pPr>
            <a:r>
              <a:rPr lang="en-US" sz="3200" dirty="0">
                <a:latin typeface="+mj-lt"/>
              </a:rPr>
              <a:t>The engineer shall conscientiously </a:t>
            </a:r>
            <a:r>
              <a:rPr lang="en-US" sz="3200" dirty="0">
                <a:solidFill>
                  <a:schemeClr val="tx1"/>
                </a:solidFill>
                <a:highlight>
                  <a:srgbClr val="FFFF00"/>
                </a:highlight>
                <a:latin typeface="+mj-lt"/>
              </a:rPr>
              <a:t>avoid conflicts of interest</a:t>
            </a:r>
            <a:r>
              <a:rPr lang="en-US" sz="3200" dirty="0">
                <a:solidFill>
                  <a:schemeClr val="tx1"/>
                </a:solidFill>
                <a:latin typeface="+mj-lt"/>
              </a:rPr>
              <a:t> </a:t>
            </a:r>
            <a:r>
              <a:rPr lang="en-US" sz="3200" dirty="0">
                <a:latin typeface="+mj-lt"/>
              </a:rPr>
              <a:t>with the client or employer</a:t>
            </a:r>
          </a:p>
          <a:p>
            <a:pPr marL="342900" indent="-342900" algn="l">
              <a:buFont typeface="Wingdings" panose="05000000000000000000" pitchFamily="2" charset="2"/>
              <a:buChar char="§"/>
            </a:pPr>
            <a:r>
              <a:rPr lang="en-US" sz="3200" dirty="0">
                <a:latin typeface="+mj-lt"/>
              </a:rPr>
              <a:t>The engineer shall promptly inform the client or employer of any interest or association which could influence their judgment </a:t>
            </a:r>
          </a:p>
          <a:p>
            <a:pPr marL="342900" indent="-342900" algn="l">
              <a:buFont typeface="Wingdings" panose="05000000000000000000" pitchFamily="2" charset="2"/>
              <a:buChar char="§"/>
            </a:pPr>
            <a:r>
              <a:rPr lang="en-US" sz="3200" dirty="0">
                <a:latin typeface="+mj-lt"/>
              </a:rPr>
              <a:t>The engineer shall not accept compensation, financial or otherwise, from more than one party for services on the same project, unless the circumstances are fully disclosed and agreed to by all interested parties. </a:t>
            </a:r>
          </a:p>
          <a:p>
            <a:pPr algn="l"/>
            <a:endParaRPr lang="en-US" sz="3200" dirty="0">
              <a:latin typeface="+mj-lt"/>
            </a:endParaRPr>
          </a:p>
          <a:p>
            <a:pPr algn="l"/>
            <a:r>
              <a:rPr lang="en-US" sz="3200" b="1" dirty="0">
                <a:latin typeface="+mj-lt"/>
              </a:rPr>
              <a:t>Integrity:  </a:t>
            </a:r>
            <a:r>
              <a:rPr lang="en-US" sz="3200" dirty="0">
                <a:latin typeface="+mj-lt"/>
              </a:rPr>
              <a:t>The </a:t>
            </a:r>
            <a:r>
              <a:rPr lang="en-US" sz="3200" dirty="0">
                <a:solidFill>
                  <a:schemeClr val="tx1"/>
                </a:solidFill>
                <a:highlight>
                  <a:srgbClr val="FFFF00"/>
                </a:highlight>
                <a:latin typeface="+mj-lt"/>
              </a:rPr>
              <a:t>engineer is obligated to act with complete integrity </a:t>
            </a:r>
            <a:r>
              <a:rPr lang="en-US" sz="3200" dirty="0">
                <a:latin typeface="+mj-lt"/>
              </a:rPr>
              <a:t>in professional matters for each client or employer as a faithful agent; shall be honest and impartial, and shall serve the public, client and employer with devotion. </a:t>
            </a:r>
          </a:p>
          <a:p>
            <a:pPr algn="l"/>
            <a:endParaRPr lang="en-US" sz="3200" dirty="0">
              <a:latin typeface="+mj-lt"/>
            </a:endParaRPr>
          </a:p>
          <a:p>
            <a:pPr algn="l"/>
            <a:r>
              <a:rPr lang="en-US" sz="3200" b="1" dirty="0">
                <a:latin typeface="+mj-lt"/>
              </a:rPr>
              <a:t>Responsibility:  </a:t>
            </a:r>
            <a:r>
              <a:rPr lang="en-US" sz="3200" dirty="0">
                <a:solidFill>
                  <a:schemeClr val="tx1"/>
                </a:solidFill>
                <a:highlight>
                  <a:srgbClr val="FFFF00"/>
                </a:highlight>
                <a:latin typeface="+mj-lt"/>
              </a:rPr>
              <a:t>Undertake assignments only when qualified </a:t>
            </a:r>
            <a:r>
              <a:rPr lang="en-US" sz="3200" dirty="0">
                <a:latin typeface="+mj-lt"/>
              </a:rPr>
              <a:t>by training an experience;</a:t>
            </a:r>
          </a:p>
          <a:p>
            <a:pPr marL="342900" indent="-342900" algn="l">
              <a:buFont typeface="Wingdings" panose="05000000000000000000" pitchFamily="2" charset="2"/>
              <a:buChar char="§"/>
            </a:pPr>
            <a:r>
              <a:rPr lang="en-US" sz="3200" dirty="0">
                <a:latin typeface="+mj-lt"/>
              </a:rPr>
              <a:t>Be complexly objective in any report, statement or testimony and include all pertinent information</a:t>
            </a:r>
          </a:p>
          <a:p>
            <a:pPr marL="342900" indent="-342900" algn="l">
              <a:buFont typeface="Wingdings" panose="05000000000000000000" pitchFamily="2" charset="2"/>
              <a:buChar char="§"/>
            </a:pPr>
            <a:r>
              <a:rPr lang="en-US" sz="3200" dirty="0">
                <a:latin typeface="+mj-lt"/>
              </a:rPr>
              <a:t>Express an opinion as a technical expert only when founded upon adequate knowledge of the facts, technical competence in the subject matter and honest conviction of the accuracy.</a:t>
            </a:r>
          </a:p>
          <a:p>
            <a:endParaRPr lang="en-US" dirty="0"/>
          </a:p>
        </p:txBody>
      </p:sp>
    </p:spTree>
    <p:extLst>
      <p:ext uri="{BB962C8B-B14F-4D97-AF65-F5344CB8AC3E}">
        <p14:creationId xmlns:p14="http://schemas.microsoft.com/office/powerpoint/2010/main" val="1632349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2B6F-0DFA-FB52-4CA0-AD404D23F6ED}"/>
              </a:ext>
            </a:extLst>
          </p:cNvPr>
          <p:cNvSpPr>
            <a:spLocks noGrp="1"/>
          </p:cNvSpPr>
          <p:nvPr>
            <p:ph type="ctrTitle"/>
          </p:nvPr>
        </p:nvSpPr>
        <p:spPr>
          <a:xfrm>
            <a:off x="1167413" y="136941"/>
            <a:ext cx="9869933" cy="1097054"/>
          </a:xfrm>
        </p:spPr>
        <p:txBody>
          <a:bodyPr>
            <a:normAutofit/>
          </a:bodyPr>
          <a:lstStyle/>
          <a:p>
            <a:pPr algn="l"/>
            <a:r>
              <a:rPr lang="en-US" sz="3600" b="1" dirty="0"/>
              <a:t>Professional Planners - Code of Ethics and Professional Conduct (AICP) (paraphrased)</a:t>
            </a:r>
          </a:p>
        </p:txBody>
      </p:sp>
      <p:sp>
        <p:nvSpPr>
          <p:cNvPr id="3" name="Subtitle 2">
            <a:extLst>
              <a:ext uri="{FF2B5EF4-FFF2-40B4-BE49-F238E27FC236}">
                <a16:creationId xmlns:a16="http://schemas.microsoft.com/office/drawing/2014/main" id="{140C9CD7-48A3-1D28-933C-2943F6706D2E}"/>
              </a:ext>
            </a:extLst>
          </p:cNvPr>
          <p:cNvSpPr>
            <a:spLocks noGrp="1"/>
          </p:cNvSpPr>
          <p:nvPr>
            <p:ph type="subTitle" idx="1"/>
          </p:nvPr>
        </p:nvSpPr>
        <p:spPr>
          <a:xfrm>
            <a:off x="1523999" y="1420426"/>
            <a:ext cx="9217982" cy="4527613"/>
          </a:xfrm>
        </p:spPr>
        <p:txBody>
          <a:bodyPr>
            <a:normAutofit fontScale="55000" lnSpcReduction="20000"/>
          </a:bodyPr>
          <a:lstStyle/>
          <a:p>
            <a:pPr algn="l"/>
            <a:r>
              <a:rPr lang="en-US" sz="2900" b="1" dirty="0">
                <a:latin typeface="+mj-lt"/>
              </a:rPr>
              <a:t>Planner’s Responsibility to the Public </a:t>
            </a:r>
          </a:p>
          <a:p>
            <a:pPr marL="342900" indent="-342900" algn="l">
              <a:buFont typeface="Wingdings" panose="05000000000000000000" pitchFamily="2" charset="2"/>
              <a:buChar char="§"/>
            </a:pPr>
            <a:r>
              <a:rPr lang="en-US" sz="2900" dirty="0">
                <a:latin typeface="+mj-lt"/>
              </a:rPr>
              <a:t>A planner’s primary obligation is to </a:t>
            </a:r>
            <a:r>
              <a:rPr lang="en-US" sz="2900" dirty="0">
                <a:highlight>
                  <a:srgbClr val="FFFF00"/>
                </a:highlight>
                <a:latin typeface="+mj-lt"/>
              </a:rPr>
              <a:t>serve the public interest</a:t>
            </a:r>
            <a:r>
              <a:rPr lang="en-US" sz="2900" dirty="0">
                <a:latin typeface="+mj-lt"/>
              </a:rPr>
              <a:t>. While the definition of the public interest is formulated through continuous debate, a planner owes allegiance to a conscientiously attained concept of the public interest.</a:t>
            </a:r>
          </a:p>
          <a:p>
            <a:pPr algn="l"/>
            <a:endParaRPr lang="en-US" sz="2900" dirty="0">
              <a:latin typeface="+mj-lt"/>
            </a:endParaRPr>
          </a:p>
          <a:p>
            <a:pPr algn="l"/>
            <a:r>
              <a:rPr lang="en-US" sz="2900" b="1" dirty="0">
                <a:latin typeface="+mj-lt"/>
              </a:rPr>
              <a:t>Planner’s Responsibility to Clients and Employers</a:t>
            </a:r>
          </a:p>
          <a:p>
            <a:pPr marL="342900" indent="-342900" algn="l">
              <a:buFont typeface="Wingdings" panose="05000000000000000000" pitchFamily="2" charset="2"/>
              <a:buChar char="§"/>
            </a:pPr>
            <a:r>
              <a:rPr lang="en-US" sz="2900" dirty="0">
                <a:latin typeface="+mj-lt"/>
              </a:rPr>
              <a:t>A planner </a:t>
            </a:r>
            <a:r>
              <a:rPr lang="en-US" sz="2900" dirty="0">
                <a:highlight>
                  <a:srgbClr val="FFFF00"/>
                </a:highlight>
                <a:latin typeface="+mj-lt"/>
              </a:rPr>
              <a:t>owes diligent, creative, independent, and competent performance of work </a:t>
            </a:r>
            <a:r>
              <a:rPr lang="en-US" sz="2900" dirty="0">
                <a:latin typeface="+mj-lt"/>
              </a:rPr>
              <a:t>in pursuit of the client’s or employer’s interest. Such performance should be consistent with the planner’s faithful service to the public interest.</a:t>
            </a:r>
          </a:p>
          <a:p>
            <a:pPr algn="l"/>
            <a:endParaRPr lang="en-US" sz="2900" dirty="0">
              <a:latin typeface="+mj-lt"/>
            </a:endParaRPr>
          </a:p>
          <a:p>
            <a:pPr algn="l"/>
            <a:r>
              <a:rPr lang="en-US" sz="2900" b="1" dirty="0">
                <a:latin typeface="+mj-lt"/>
              </a:rPr>
              <a:t>Planners’ Responsibility to the Profession and to Colleagues</a:t>
            </a:r>
          </a:p>
          <a:p>
            <a:pPr marL="342900" indent="-342900" algn="l">
              <a:buFont typeface="Wingdings" panose="05000000000000000000" pitchFamily="2" charset="2"/>
              <a:buChar char="§"/>
            </a:pPr>
            <a:r>
              <a:rPr lang="en-US" sz="2900" dirty="0">
                <a:latin typeface="+mj-lt"/>
              </a:rPr>
              <a:t>A planner </a:t>
            </a:r>
            <a:r>
              <a:rPr lang="en-US" sz="2900" dirty="0">
                <a:highlight>
                  <a:srgbClr val="FFFF00"/>
                </a:highlight>
                <a:latin typeface="+mj-lt"/>
              </a:rPr>
              <a:t>should contribute to the development of the profession </a:t>
            </a:r>
            <a:r>
              <a:rPr lang="en-US" sz="2900" dirty="0">
                <a:latin typeface="+mj-lt"/>
              </a:rPr>
              <a:t>by improving knowledge and techniques, making work relevant to solutions of community problems, and increasing public understanding of planning activities.  A planner should treat fairly the professional views of qualified colleagues and members of other professions.</a:t>
            </a:r>
          </a:p>
          <a:p>
            <a:pPr algn="l"/>
            <a:endParaRPr lang="en-US" sz="2900" dirty="0">
              <a:latin typeface="+mj-lt"/>
            </a:endParaRPr>
          </a:p>
          <a:p>
            <a:pPr algn="l"/>
            <a:r>
              <a:rPr lang="en-US" sz="2900" b="1" dirty="0">
                <a:latin typeface="+mj-lt"/>
              </a:rPr>
              <a:t>Planner’s Self-Responsibility</a:t>
            </a:r>
          </a:p>
          <a:p>
            <a:pPr marL="342900" indent="-342900" algn="l">
              <a:buFont typeface="Wingdings" panose="05000000000000000000" pitchFamily="2" charset="2"/>
              <a:buChar char="§"/>
            </a:pPr>
            <a:r>
              <a:rPr lang="en-US" sz="2900" dirty="0">
                <a:latin typeface="+mj-lt"/>
              </a:rPr>
              <a:t>A planner should </a:t>
            </a:r>
            <a:r>
              <a:rPr lang="en-US" sz="2900" dirty="0">
                <a:highlight>
                  <a:srgbClr val="FFFF00"/>
                </a:highlight>
                <a:latin typeface="+mj-lt"/>
              </a:rPr>
              <a:t>strive for high standards of professional integrity</a:t>
            </a:r>
            <a:r>
              <a:rPr lang="en-US" sz="2900" dirty="0">
                <a:latin typeface="+mj-lt"/>
              </a:rPr>
              <a:t>, proficiency, and knowledge.</a:t>
            </a:r>
          </a:p>
          <a:p>
            <a:endParaRPr lang="en-US" dirty="0"/>
          </a:p>
        </p:txBody>
      </p:sp>
    </p:spTree>
    <p:extLst>
      <p:ext uri="{BB962C8B-B14F-4D97-AF65-F5344CB8AC3E}">
        <p14:creationId xmlns:p14="http://schemas.microsoft.com/office/powerpoint/2010/main" val="2263937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1032A-A900-8DDF-E363-C2BB602FD0DA}"/>
              </a:ext>
            </a:extLst>
          </p:cNvPr>
          <p:cNvSpPr>
            <a:spLocks noGrp="1"/>
          </p:cNvSpPr>
          <p:nvPr>
            <p:ph type="ctrTitle"/>
          </p:nvPr>
        </p:nvSpPr>
        <p:spPr>
          <a:xfrm>
            <a:off x="1745672" y="466582"/>
            <a:ext cx="9144000" cy="928110"/>
          </a:xfrm>
        </p:spPr>
        <p:txBody>
          <a:bodyPr/>
          <a:lstStyle/>
          <a:p>
            <a:r>
              <a:rPr lang="en-US" dirty="0"/>
              <a:t>AAAE Code of Ethics</a:t>
            </a:r>
          </a:p>
        </p:txBody>
      </p:sp>
      <p:sp>
        <p:nvSpPr>
          <p:cNvPr id="5" name="Subtitle 4">
            <a:extLst>
              <a:ext uri="{FF2B5EF4-FFF2-40B4-BE49-F238E27FC236}">
                <a16:creationId xmlns:a16="http://schemas.microsoft.com/office/drawing/2014/main" id="{0C9C41EE-57D3-7AC2-76A8-D5969CB81B47}"/>
              </a:ext>
            </a:extLst>
          </p:cNvPr>
          <p:cNvSpPr>
            <a:spLocks noGrp="1"/>
          </p:cNvSpPr>
          <p:nvPr>
            <p:ph type="subTitle" idx="1"/>
          </p:nvPr>
        </p:nvSpPr>
        <p:spPr>
          <a:xfrm>
            <a:off x="3255981" y="1644145"/>
            <a:ext cx="8588188" cy="4358621"/>
          </a:xfrm>
        </p:spPr>
        <p:txBody>
          <a:bodyPr>
            <a:normAutofit fontScale="70000" lnSpcReduction="20000"/>
          </a:bodyPr>
          <a:lstStyle/>
          <a:p>
            <a:pPr algn="l">
              <a:lnSpc>
                <a:spcPct val="120000"/>
              </a:lnSpc>
            </a:pPr>
            <a:r>
              <a:rPr lang="en-US" dirty="0"/>
              <a:t>As a professional airport executive in the performance of my duties and professional responsibilities, I pledge to --</a:t>
            </a:r>
          </a:p>
          <a:p>
            <a:pPr algn="l">
              <a:lnSpc>
                <a:spcPct val="120000"/>
              </a:lnSpc>
            </a:pPr>
            <a:r>
              <a:rPr lang="en-US" dirty="0"/>
              <a:t>. . .</a:t>
            </a:r>
          </a:p>
          <a:p>
            <a:pPr algn="l">
              <a:lnSpc>
                <a:spcPct val="120000"/>
              </a:lnSpc>
            </a:pPr>
            <a:r>
              <a:rPr lang="en-US" dirty="0"/>
              <a:t>Be dedicated to the highest</a:t>
            </a:r>
            <a:r>
              <a:rPr lang="en-US" dirty="0">
                <a:solidFill>
                  <a:schemeClr val="tx1"/>
                </a:solidFill>
              </a:rPr>
              <a:t> </a:t>
            </a:r>
            <a:r>
              <a:rPr lang="en-US" dirty="0">
                <a:solidFill>
                  <a:schemeClr val="tx1"/>
                </a:solidFill>
                <a:highlight>
                  <a:srgbClr val="FFFF00"/>
                </a:highlight>
              </a:rPr>
              <a:t>ideals of honor and integrity in all public and personal relationships</a:t>
            </a:r>
            <a:r>
              <a:rPr lang="en-US" dirty="0"/>
              <a:t> in order to earn and retain the respect and confidence of public officials, employees, and the general public.</a:t>
            </a:r>
          </a:p>
          <a:p>
            <a:pPr algn="l">
              <a:lnSpc>
                <a:spcPct val="120000"/>
              </a:lnSpc>
            </a:pPr>
            <a:r>
              <a:rPr lang="en-US" dirty="0"/>
              <a:t>. . .</a:t>
            </a:r>
          </a:p>
          <a:p>
            <a:pPr algn="l">
              <a:lnSpc>
                <a:spcPct val="120000"/>
              </a:lnSpc>
            </a:pPr>
            <a:r>
              <a:rPr lang="en-US" dirty="0">
                <a:solidFill>
                  <a:schemeClr val="tx1"/>
                </a:solidFill>
                <a:highlight>
                  <a:srgbClr val="FFFF00"/>
                </a:highlight>
              </a:rPr>
              <a:t>Neither seek nor accept any favor or gift </a:t>
            </a:r>
            <a:r>
              <a:rPr lang="en-US" dirty="0"/>
              <a:t>from persons or firms under which circumstances could be reasonably inferred that the favor would influence or compromise the executive or governing body.</a:t>
            </a:r>
          </a:p>
          <a:p>
            <a:pPr algn="l">
              <a:lnSpc>
                <a:spcPct val="120000"/>
              </a:lnSpc>
            </a:pPr>
            <a:r>
              <a:rPr lang="en-US" dirty="0"/>
              <a:t>. . .</a:t>
            </a:r>
          </a:p>
          <a:p>
            <a:pPr algn="l">
              <a:lnSpc>
                <a:spcPct val="120000"/>
              </a:lnSpc>
            </a:pPr>
            <a:r>
              <a:rPr lang="en-US" dirty="0"/>
              <a:t>Recognize that </a:t>
            </a:r>
            <a:r>
              <a:rPr lang="en-US" dirty="0">
                <a:solidFill>
                  <a:schemeClr val="tx1"/>
                </a:solidFill>
                <a:highlight>
                  <a:srgbClr val="FFFF00"/>
                </a:highlight>
              </a:rPr>
              <a:t>elected and/or appointed officials are responsible for the establishment of airport policies </a:t>
            </a:r>
            <a:r>
              <a:rPr lang="en-US" dirty="0"/>
              <a:t>and that policy execution is the responsibility of the airport executive.</a:t>
            </a:r>
          </a:p>
        </p:txBody>
      </p:sp>
    </p:spTree>
    <p:extLst>
      <p:ext uri="{BB962C8B-B14F-4D97-AF65-F5344CB8AC3E}">
        <p14:creationId xmlns:p14="http://schemas.microsoft.com/office/powerpoint/2010/main" val="1240491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6D9FE-24F6-673B-B240-72340DDB9257}"/>
              </a:ext>
            </a:extLst>
          </p:cNvPr>
          <p:cNvSpPr>
            <a:spLocks noGrp="1"/>
          </p:cNvSpPr>
          <p:nvPr>
            <p:ph type="ctrTitle"/>
          </p:nvPr>
        </p:nvSpPr>
        <p:spPr>
          <a:xfrm>
            <a:off x="298883" y="514905"/>
            <a:ext cx="10598613" cy="954274"/>
          </a:xfrm>
        </p:spPr>
        <p:txBody>
          <a:bodyPr>
            <a:noAutofit/>
          </a:bodyPr>
          <a:lstStyle/>
          <a:p>
            <a:pPr algn="l"/>
            <a:r>
              <a:rPr lang="en-US" sz="4000" b="1" dirty="0"/>
              <a:t>Attorney Code of Ethics (summary)</a:t>
            </a:r>
          </a:p>
        </p:txBody>
      </p:sp>
      <p:sp>
        <p:nvSpPr>
          <p:cNvPr id="3" name="Subtitle 2">
            <a:extLst>
              <a:ext uri="{FF2B5EF4-FFF2-40B4-BE49-F238E27FC236}">
                <a16:creationId xmlns:a16="http://schemas.microsoft.com/office/drawing/2014/main" id="{D15CFD93-A464-BC47-FBE6-1121F6CF9415}"/>
              </a:ext>
            </a:extLst>
          </p:cNvPr>
          <p:cNvSpPr>
            <a:spLocks noGrp="1"/>
          </p:cNvSpPr>
          <p:nvPr>
            <p:ph type="subTitle" idx="1"/>
          </p:nvPr>
        </p:nvSpPr>
        <p:spPr>
          <a:xfrm>
            <a:off x="298883" y="1958522"/>
            <a:ext cx="6412636" cy="3535608"/>
          </a:xfrm>
        </p:spPr>
        <p:txBody>
          <a:bodyPr/>
          <a:lstStyle/>
          <a:p>
            <a:pPr marL="342900" indent="-342900" algn="l">
              <a:buFont typeface="Wingdings" panose="05000000000000000000" pitchFamily="2" charset="2"/>
              <a:buChar char="§"/>
            </a:pPr>
            <a:r>
              <a:rPr lang="en-US" sz="2000" dirty="0">
                <a:latin typeface="+mj-lt"/>
              </a:rPr>
              <a:t>Each state has it own Code of Ethics, but most follow the American Bar Association (ABA) Model Rules of Professional Conduct.</a:t>
            </a:r>
          </a:p>
          <a:p>
            <a:pPr marL="342900" indent="-342900" algn="l">
              <a:buFont typeface="Wingdings" panose="05000000000000000000" pitchFamily="2" charset="2"/>
              <a:buChar char="§"/>
            </a:pPr>
            <a:r>
              <a:rPr lang="en-US" sz="2000" dirty="0">
                <a:latin typeface="+mj-lt"/>
              </a:rPr>
              <a:t>Many complex ethical obligations but focus is on </a:t>
            </a:r>
            <a:r>
              <a:rPr lang="en-US" sz="2000" dirty="0">
                <a:solidFill>
                  <a:schemeClr val="tx1"/>
                </a:solidFill>
                <a:highlight>
                  <a:srgbClr val="FFFF00"/>
                </a:highlight>
                <a:latin typeface="+mj-lt"/>
              </a:rPr>
              <a:t>confidentiality, loyalty to the client, and independence</a:t>
            </a:r>
            <a:r>
              <a:rPr lang="en-US" sz="2000" dirty="0">
                <a:latin typeface="+mj-lt"/>
              </a:rPr>
              <a:t>.</a:t>
            </a:r>
          </a:p>
          <a:p>
            <a:pPr marL="342900" indent="-342900" algn="l">
              <a:buFont typeface="Wingdings" panose="05000000000000000000" pitchFamily="2" charset="2"/>
              <a:buChar char="§"/>
            </a:pPr>
            <a:r>
              <a:rPr lang="en-US" sz="2000" dirty="0">
                <a:latin typeface="+mj-lt"/>
              </a:rPr>
              <a:t>Lawyers’ relationship with planners, engineers, and other consultants is dictated by the client</a:t>
            </a:r>
          </a:p>
          <a:p>
            <a:endParaRPr lang="en-US" dirty="0"/>
          </a:p>
        </p:txBody>
      </p:sp>
    </p:spTree>
    <p:extLst>
      <p:ext uri="{BB962C8B-B14F-4D97-AF65-F5344CB8AC3E}">
        <p14:creationId xmlns:p14="http://schemas.microsoft.com/office/powerpoint/2010/main" val="345318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A36C0-12D2-CAD7-CE93-AAF099EE4E1A}"/>
              </a:ext>
            </a:extLst>
          </p:cNvPr>
          <p:cNvSpPr>
            <a:spLocks noGrp="1"/>
          </p:cNvSpPr>
          <p:nvPr>
            <p:ph type="ctrTitle"/>
          </p:nvPr>
        </p:nvSpPr>
        <p:spPr>
          <a:xfrm>
            <a:off x="480291" y="406400"/>
            <a:ext cx="9144000" cy="637454"/>
          </a:xfrm>
        </p:spPr>
        <p:txBody>
          <a:bodyPr>
            <a:normAutofit fontScale="90000"/>
          </a:bodyPr>
          <a:lstStyle/>
          <a:p>
            <a:pPr algn="l"/>
            <a:r>
              <a:rPr lang="en-US" sz="4000" b="1" dirty="0"/>
              <a:t>Key Themes Across the Professions</a:t>
            </a:r>
          </a:p>
        </p:txBody>
      </p:sp>
      <p:sp>
        <p:nvSpPr>
          <p:cNvPr id="3" name="Subtitle 2">
            <a:extLst>
              <a:ext uri="{FF2B5EF4-FFF2-40B4-BE49-F238E27FC236}">
                <a16:creationId xmlns:a16="http://schemas.microsoft.com/office/drawing/2014/main" id="{BC5D6BE3-C1D1-9E5D-2526-5FDE12D0237E}"/>
              </a:ext>
            </a:extLst>
          </p:cNvPr>
          <p:cNvSpPr>
            <a:spLocks noGrp="1"/>
          </p:cNvSpPr>
          <p:nvPr>
            <p:ph type="subTitle" idx="1"/>
          </p:nvPr>
        </p:nvSpPr>
        <p:spPr>
          <a:xfrm>
            <a:off x="554182" y="1773238"/>
            <a:ext cx="9144000" cy="2789526"/>
          </a:xfrm>
        </p:spPr>
        <p:txBody>
          <a:bodyPr>
            <a:normAutofit/>
          </a:bodyPr>
          <a:lstStyle/>
          <a:p>
            <a:pPr marL="342900" indent="-342900" algn="l">
              <a:buFont typeface="Wingdings" panose="05000000000000000000" pitchFamily="2" charset="2"/>
              <a:buChar char="§"/>
            </a:pPr>
            <a:r>
              <a:rPr lang="en-US" sz="3600" dirty="0"/>
              <a:t>Responsibility to the:</a:t>
            </a:r>
          </a:p>
          <a:p>
            <a:pPr marL="800100" lvl="1" indent="-342900" algn="l">
              <a:buFont typeface="Wingdings" panose="05000000000000000000" pitchFamily="2" charset="2"/>
              <a:buChar char="§"/>
            </a:pPr>
            <a:r>
              <a:rPr lang="en-US" sz="3200" dirty="0"/>
              <a:t>Public, client, employer, and profession</a:t>
            </a:r>
          </a:p>
          <a:p>
            <a:pPr marL="342900" indent="-342900" algn="l">
              <a:buFont typeface="Wingdings" panose="05000000000000000000" pitchFamily="2" charset="2"/>
              <a:buChar char="§"/>
            </a:pPr>
            <a:r>
              <a:rPr lang="en-US" sz="3600" dirty="0"/>
              <a:t> Identify conflicts of interest</a:t>
            </a:r>
          </a:p>
          <a:p>
            <a:pPr marL="342900" indent="-342900" algn="l">
              <a:buFont typeface="Wingdings" panose="05000000000000000000" pitchFamily="2" charset="2"/>
              <a:buChar char="§"/>
            </a:pPr>
            <a:r>
              <a:rPr lang="en-US" sz="3600" dirty="0"/>
              <a:t> Maintain level of integrity</a:t>
            </a:r>
          </a:p>
          <a:p>
            <a:endParaRPr lang="en-US" sz="3600" dirty="0"/>
          </a:p>
        </p:txBody>
      </p:sp>
    </p:spTree>
    <p:extLst>
      <p:ext uri="{BB962C8B-B14F-4D97-AF65-F5344CB8AC3E}">
        <p14:creationId xmlns:p14="http://schemas.microsoft.com/office/powerpoint/2010/main" val="42649579"/>
      </p:ext>
    </p:extLst>
  </p:cSld>
  <p:clrMapOvr>
    <a:masterClrMapping/>
  </p:clrMapOvr>
</p:sld>
</file>

<file path=ppt/theme/theme1.xml><?xml version="1.0" encoding="utf-8"?>
<a:theme xmlns:a="http://schemas.openxmlformats.org/drawingml/2006/main" name="Slide Maste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lide Master 1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lide Master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Slide Master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Slide Master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Slide Master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Slide Master 1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 Master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Master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lide Master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 Master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lide Master 6">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lide Master 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lide Master 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lide Master 9">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1558</Words>
  <Application>Microsoft Office PowerPoint</Application>
  <PresentationFormat>Widescreen</PresentationFormat>
  <Paragraphs>143</Paragraphs>
  <Slides>29</Slides>
  <Notes>0</Notes>
  <HiddenSlides>0</HiddenSlides>
  <MMClips>0</MMClips>
  <ScaleCrop>false</ScaleCrop>
  <HeadingPairs>
    <vt:vector size="6" baseType="variant">
      <vt:variant>
        <vt:lpstr>Fonts Used</vt:lpstr>
      </vt:variant>
      <vt:variant>
        <vt:i4>6</vt:i4>
      </vt:variant>
      <vt:variant>
        <vt:lpstr>Theme</vt:lpstr>
      </vt:variant>
      <vt:variant>
        <vt:i4>15</vt:i4>
      </vt:variant>
      <vt:variant>
        <vt:lpstr>Slide Titles</vt:lpstr>
      </vt:variant>
      <vt:variant>
        <vt:i4>29</vt:i4>
      </vt:variant>
    </vt:vector>
  </HeadingPairs>
  <TitlesOfParts>
    <vt:vector size="50" baseType="lpstr">
      <vt:lpstr>Arial</vt:lpstr>
      <vt:lpstr>Calibri</vt:lpstr>
      <vt:lpstr>Calibri Light</vt:lpstr>
      <vt:lpstr>Courier New</vt:lpstr>
      <vt:lpstr>Kollektif</vt:lpstr>
      <vt:lpstr>Wingdings</vt:lpstr>
      <vt:lpstr>Slide Master 1</vt:lpstr>
      <vt:lpstr>Slide Master 2</vt:lpstr>
      <vt:lpstr>Slide Master 3</vt:lpstr>
      <vt:lpstr>Slide Master 4</vt:lpstr>
      <vt:lpstr>Slide Master 5</vt:lpstr>
      <vt:lpstr>Slide Master 6</vt:lpstr>
      <vt:lpstr>Slide Master 7</vt:lpstr>
      <vt:lpstr>Slide Master 8</vt:lpstr>
      <vt:lpstr>Slide Master 9</vt:lpstr>
      <vt:lpstr>Slide Master 10</vt:lpstr>
      <vt:lpstr>Slide Master 11</vt:lpstr>
      <vt:lpstr>2_Slide Master 11</vt:lpstr>
      <vt:lpstr>3_Slide Master 11</vt:lpstr>
      <vt:lpstr>10_Slide Master 11</vt:lpstr>
      <vt:lpstr>9_Slide Master 11</vt:lpstr>
      <vt:lpstr>Working In A Fishbowl: Ethics for Airport Professionals </vt:lpstr>
      <vt:lpstr>Peter J. Kirsch, Esq. Kaplan Kirsch &amp; Rockwell</vt:lpstr>
      <vt:lpstr>Today’s Presentation</vt:lpstr>
      <vt:lpstr>PowerPoint Presentation</vt:lpstr>
      <vt:lpstr>Professional Engineer Ethics (paraphrased)</vt:lpstr>
      <vt:lpstr>Professional Planners - Code of Ethics and Professional Conduct (AICP) (paraphrased)</vt:lpstr>
      <vt:lpstr>AAAE Code of Ethics</vt:lpstr>
      <vt:lpstr>Attorney Code of Ethics (summary)</vt:lpstr>
      <vt:lpstr>Key Themes Across the Professions</vt:lpstr>
      <vt:lpstr>Key considerations</vt:lpstr>
      <vt:lpstr>CONFIDENTIALITY</vt:lpstr>
      <vt:lpstr>ABA Model Rule 1.6: Confidentiality</vt:lpstr>
      <vt:lpstr>What is confidential? </vt:lpstr>
      <vt:lpstr>What is confidential? </vt:lpstr>
      <vt:lpstr>Other confidentiality obligations</vt:lpstr>
      <vt:lpstr>WHO IS THE CLIENT ?</vt:lpstr>
      <vt:lpstr>   ABA Model Rule 1.13 Organization as a Client</vt:lpstr>
      <vt:lpstr>ABA Model Rule 1.13, Comment 9</vt:lpstr>
      <vt:lpstr>Most states define the client as the specific agency that employs the lawyer</vt:lpstr>
      <vt:lpstr>WHAT IS YOUR PROFESSIONAL ROLE?</vt:lpstr>
      <vt:lpstr>Understanding your role</vt:lpstr>
      <vt:lpstr>CASE STUDIES</vt:lpstr>
      <vt:lpstr>Case Study #1 </vt:lpstr>
      <vt:lpstr>Case Study #2 </vt:lpstr>
      <vt:lpstr>Case Study #3 </vt:lpstr>
      <vt:lpstr>Case Study #4 </vt:lpstr>
      <vt:lpstr>Case Study #5 </vt:lpstr>
      <vt:lpstr>Key takeaways</vt:lpstr>
      <vt:lpstr>Questions/discussion  Peter J. Kirsch pkirsch@kaplankirsch.com (202) 596-1112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In A Fishbowl: Ethics for Airport Professionals</dc:title>
  <dc:creator>Dorine Gesimba</dc:creator>
  <cp:lastModifiedBy>Tiana Schafer</cp:lastModifiedBy>
  <cp:revision>66</cp:revision>
  <dcterms:created xsi:type="dcterms:W3CDTF">2023-05-30T15:06:40Z</dcterms:created>
  <dcterms:modified xsi:type="dcterms:W3CDTF">2023-06-08T14:23:42Z</dcterms:modified>
</cp:coreProperties>
</file>